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9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03"/>
  </p:notesMasterIdLst>
  <p:sldIdLst>
    <p:sldId id="282" r:id="rId5"/>
    <p:sldId id="2076137743" r:id="rId6"/>
    <p:sldId id="2076137747" r:id="rId7"/>
    <p:sldId id="2076137745" r:id="rId8"/>
    <p:sldId id="2076137744" r:id="rId9"/>
    <p:sldId id="2076137748" r:id="rId10"/>
    <p:sldId id="2076137752" r:id="rId11"/>
    <p:sldId id="2076137754" r:id="rId12"/>
    <p:sldId id="2076137742" r:id="rId13"/>
    <p:sldId id="3049" r:id="rId14"/>
    <p:sldId id="3050" r:id="rId15"/>
    <p:sldId id="381" r:id="rId16"/>
    <p:sldId id="2076137764" r:id="rId17"/>
    <p:sldId id="2076137756" r:id="rId18"/>
    <p:sldId id="382" r:id="rId19"/>
    <p:sldId id="383" r:id="rId20"/>
    <p:sldId id="380" r:id="rId21"/>
    <p:sldId id="389" r:id="rId22"/>
    <p:sldId id="373" r:id="rId23"/>
    <p:sldId id="426" r:id="rId24"/>
    <p:sldId id="375" r:id="rId25"/>
    <p:sldId id="427" r:id="rId26"/>
    <p:sldId id="428" r:id="rId27"/>
    <p:sldId id="429" r:id="rId28"/>
    <p:sldId id="430" r:id="rId29"/>
    <p:sldId id="431" r:id="rId30"/>
    <p:sldId id="2940" r:id="rId31"/>
    <p:sldId id="2941" r:id="rId32"/>
    <p:sldId id="432" r:id="rId33"/>
    <p:sldId id="434" r:id="rId34"/>
    <p:sldId id="2076137759" r:id="rId35"/>
    <p:sldId id="2076137760" r:id="rId36"/>
    <p:sldId id="433" r:id="rId37"/>
    <p:sldId id="2925" r:id="rId38"/>
    <p:sldId id="676" r:id="rId39"/>
    <p:sldId id="677" r:id="rId40"/>
    <p:sldId id="678" r:id="rId41"/>
    <p:sldId id="2076137770" r:id="rId42"/>
    <p:sldId id="679" r:id="rId43"/>
    <p:sldId id="2076137787" r:id="rId44"/>
    <p:sldId id="2076137788" r:id="rId45"/>
    <p:sldId id="2076137769" r:id="rId46"/>
    <p:sldId id="2076137761" r:id="rId47"/>
    <p:sldId id="2076137762" r:id="rId48"/>
    <p:sldId id="2076137763" r:id="rId49"/>
    <p:sldId id="2900" r:id="rId50"/>
    <p:sldId id="2076137766" r:id="rId51"/>
    <p:sldId id="2076137765" r:id="rId52"/>
    <p:sldId id="2076137789" r:id="rId53"/>
    <p:sldId id="3042" r:id="rId54"/>
    <p:sldId id="3043" r:id="rId55"/>
    <p:sldId id="524" r:id="rId56"/>
    <p:sldId id="3044" r:id="rId57"/>
    <p:sldId id="533" r:id="rId58"/>
    <p:sldId id="534" r:id="rId59"/>
    <p:sldId id="535" r:id="rId60"/>
    <p:sldId id="536" r:id="rId61"/>
    <p:sldId id="537" r:id="rId62"/>
    <p:sldId id="538" r:id="rId63"/>
    <p:sldId id="539" r:id="rId64"/>
    <p:sldId id="2938" r:id="rId65"/>
    <p:sldId id="548" r:id="rId66"/>
    <p:sldId id="661" r:id="rId67"/>
    <p:sldId id="2076137790" r:id="rId68"/>
    <p:sldId id="2076137791" r:id="rId69"/>
    <p:sldId id="2076137737" r:id="rId70"/>
    <p:sldId id="2076137738" r:id="rId71"/>
    <p:sldId id="2076137739" r:id="rId72"/>
    <p:sldId id="319" r:id="rId73"/>
    <p:sldId id="2076137740" r:id="rId74"/>
    <p:sldId id="2076137741" r:id="rId75"/>
    <p:sldId id="2076137714" r:id="rId76"/>
    <p:sldId id="3048" r:id="rId77"/>
    <p:sldId id="3051" r:id="rId78"/>
    <p:sldId id="2907" r:id="rId79"/>
    <p:sldId id="2908" r:id="rId80"/>
    <p:sldId id="2909" r:id="rId81"/>
    <p:sldId id="3053" r:id="rId82"/>
    <p:sldId id="3054" r:id="rId83"/>
    <p:sldId id="3055" r:id="rId84"/>
    <p:sldId id="3056" r:id="rId85"/>
    <p:sldId id="3052" r:id="rId86"/>
    <p:sldId id="3058" r:id="rId87"/>
    <p:sldId id="3057" r:id="rId88"/>
    <p:sldId id="2913" r:id="rId89"/>
    <p:sldId id="2905" r:id="rId90"/>
    <p:sldId id="2902" r:id="rId91"/>
    <p:sldId id="2906" r:id="rId92"/>
    <p:sldId id="2904" r:id="rId93"/>
    <p:sldId id="2914" r:id="rId94"/>
    <p:sldId id="2076137792" r:id="rId95"/>
    <p:sldId id="2076137794" r:id="rId96"/>
    <p:sldId id="2076137795" r:id="rId97"/>
    <p:sldId id="2076137797" r:id="rId98"/>
    <p:sldId id="2076137796" r:id="rId99"/>
    <p:sldId id="2076137798" r:id="rId100"/>
    <p:sldId id="2076137715" r:id="rId101"/>
    <p:sldId id="2076137753" r:id="rId10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2076137743"/>
            <p14:sldId id="2076137747"/>
            <p14:sldId id="2076137745"/>
            <p14:sldId id="2076137744"/>
            <p14:sldId id="2076137748"/>
            <p14:sldId id="2076137752"/>
            <p14:sldId id="2076137754"/>
            <p14:sldId id="2076137742"/>
            <p14:sldId id="3049"/>
            <p14:sldId id="3050"/>
            <p14:sldId id="381"/>
            <p14:sldId id="2076137764"/>
            <p14:sldId id="2076137756"/>
            <p14:sldId id="382"/>
            <p14:sldId id="383"/>
            <p14:sldId id="380"/>
            <p14:sldId id="389"/>
            <p14:sldId id="373"/>
            <p14:sldId id="426"/>
            <p14:sldId id="375"/>
            <p14:sldId id="427"/>
            <p14:sldId id="428"/>
            <p14:sldId id="429"/>
            <p14:sldId id="430"/>
            <p14:sldId id="431"/>
            <p14:sldId id="2940"/>
            <p14:sldId id="2941"/>
            <p14:sldId id="432"/>
            <p14:sldId id="434"/>
            <p14:sldId id="2076137759"/>
            <p14:sldId id="2076137760"/>
            <p14:sldId id="433"/>
            <p14:sldId id="2925"/>
            <p14:sldId id="676"/>
            <p14:sldId id="677"/>
            <p14:sldId id="678"/>
            <p14:sldId id="2076137770"/>
            <p14:sldId id="679"/>
            <p14:sldId id="2076137787"/>
            <p14:sldId id="2076137788"/>
            <p14:sldId id="2076137769"/>
            <p14:sldId id="2076137761"/>
            <p14:sldId id="2076137762"/>
            <p14:sldId id="2076137763"/>
            <p14:sldId id="2900"/>
            <p14:sldId id="2076137766"/>
            <p14:sldId id="2076137765"/>
            <p14:sldId id="2076137789"/>
            <p14:sldId id="3042"/>
            <p14:sldId id="3043"/>
            <p14:sldId id="524"/>
            <p14:sldId id="3044"/>
            <p14:sldId id="533"/>
            <p14:sldId id="534"/>
            <p14:sldId id="535"/>
            <p14:sldId id="536"/>
            <p14:sldId id="537"/>
            <p14:sldId id="538"/>
            <p14:sldId id="539"/>
            <p14:sldId id="2938"/>
            <p14:sldId id="548"/>
            <p14:sldId id="661"/>
            <p14:sldId id="2076137790"/>
            <p14:sldId id="2076137791"/>
            <p14:sldId id="2076137737"/>
            <p14:sldId id="2076137738"/>
            <p14:sldId id="2076137739"/>
            <p14:sldId id="319"/>
            <p14:sldId id="2076137740"/>
            <p14:sldId id="2076137741"/>
            <p14:sldId id="2076137714"/>
            <p14:sldId id="3048"/>
            <p14:sldId id="3051"/>
            <p14:sldId id="2907"/>
            <p14:sldId id="2908"/>
            <p14:sldId id="2909"/>
            <p14:sldId id="3053"/>
            <p14:sldId id="3054"/>
            <p14:sldId id="3055"/>
            <p14:sldId id="3056"/>
            <p14:sldId id="3052"/>
            <p14:sldId id="3058"/>
            <p14:sldId id="3057"/>
            <p14:sldId id="2913"/>
            <p14:sldId id="2905"/>
            <p14:sldId id="2902"/>
            <p14:sldId id="2906"/>
            <p14:sldId id="2904"/>
            <p14:sldId id="2914"/>
            <p14:sldId id="2076137792"/>
            <p14:sldId id="2076137794"/>
            <p14:sldId id="2076137795"/>
            <p14:sldId id="2076137797"/>
            <p14:sldId id="2076137796"/>
            <p14:sldId id="2076137798"/>
            <p14:sldId id="2076137715"/>
            <p14:sldId id="2076137753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E82"/>
    <a:srgbClr val="FAD6D6"/>
    <a:srgbClr val="623026"/>
    <a:srgbClr val="FBD100"/>
    <a:srgbClr val="F2CB00"/>
    <a:srgbClr val="E1398F"/>
    <a:srgbClr val="7F6600"/>
    <a:srgbClr val="826900"/>
    <a:srgbClr val="F0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8" autoAdjust="0"/>
    <p:restoredTop sz="93263" autoAdjust="0"/>
  </p:normalViewPr>
  <p:slideViewPr>
    <p:cSldViewPr snapToGrid="0" snapToObjects="1">
      <p:cViewPr varScale="1">
        <p:scale>
          <a:sx n="134" d="100"/>
          <a:sy n="134" d="100"/>
        </p:scale>
        <p:origin x="9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tableStyles" Target="tableStyles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30-9-2022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4539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consumeren en publiceren van events, doen van http calls:  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3rd party (cloud) services, ..)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College 2 –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backbone van microservice gebaseerde applicaties,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vehikel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Korte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recap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microservices, API &amp; Events, Dapr.io 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&amp; Demo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plek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microservices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(en gebruik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bij grote organisaties)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vanuit eenvoudige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tussen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applicaties via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Dapr.io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pub/sub interactie via Dapr.io sidecar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wissel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 pub/sub (dit kan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maar ook met Java of C#)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binding interactie via Dapr.io sidecar met externe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broker ; studenten kunnen events met elkaars microservices uitwisselen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Connectors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HerIntro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Microservices met Containers op Kubernetes plus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 Dapr.io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 draaien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minikube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k3s),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Dapr.io op lokaal cluster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Bouw microservice tot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-enabled container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 op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cluster; test microservice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Voeg tweede microservice toe die met de eerste interactie heeft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Bonus: horizontaal schalen van eerste service – load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balancing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door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aanroepen naar de twee of meer instanties van de eerste 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9925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75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042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0064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3230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27806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image" Target="../media/image104.jpeg"/><Relationship Id="rId7" Type="http://schemas.openxmlformats.org/officeDocument/2006/relationships/image" Target="../media/image108.sv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png"/><Relationship Id="rId5" Type="http://schemas.openxmlformats.org/officeDocument/2006/relationships/image" Target="../media/image106.jpeg"/><Relationship Id="rId4" Type="http://schemas.openxmlformats.org/officeDocument/2006/relationships/image" Target="../media/image105.jpeg"/><Relationship Id="rId9" Type="http://schemas.openxmlformats.org/officeDocument/2006/relationships/image" Target="../media/image11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0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jpeg"/><Relationship Id="rId4" Type="http://schemas.openxmlformats.org/officeDocument/2006/relationships/image" Target="../media/image10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7.svg"/><Relationship Id="rId18" Type="http://schemas.openxmlformats.org/officeDocument/2006/relationships/image" Target="../media/image132.jpeg"/><Relationship Id="rId3" Type="http://schemas.openxmlformats.org/officeDocument/2006/relationships/image" Target="../media/image117.svg"/><Relationship Id="rId7" Type="http://schemas.openxmlformats.org/officeDocument/2006/relationships/image" Target="../media/image121.svg"/><Relationship Id="rId12" Type="http://schemas.openxmlformats.org/officeDocument/2006/relationships/image" Target="../media/image126.png"/><Relationship Id="rId17" Type="http://schemas.openxmlformats.org/officeDocument/2006/relationships/image" Target="../media/image131.svg"/><Relationship Id="rId2" Type="http://schemas.openxmlformats.org/officeDocument/2006/relationships/image" Target="../media/image116.png"/><Relationship Id="rId16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11" Type="http://schemas.openxmlformats.org/officeDocument/2006/relationships/image" Target="../media/image125.svg"/><Relationship Id="rId5" Type="http://schemas.openxmlformats.org/officeDocument/2006/relationships/image" Target="../media/image119.svg"/><Relationship Id="rId15" Type="http://schemas.openxmlformats.org/officeDocument/2006/relationships/image" Target="../media/image129.svg"/><Relationship Id="rId10" Type="http://schemas.openxmlformats.org/officeDocument/2006/relationships/image" Target="../media/image124.png"/><Relationship Id="rId4" Type="http://schemas.openxmlformats.org/officeDocument/2006/relationships/image" Target="../media/image118.png"/><Relationship Id="rId9" Type="http://schemas.openxmlformats.org/officeDocument/2006/relationships/image" Target="../media/image123.svg"/><Relationship Id="rId14" Type="http://schemas.openxmlformats.org/officeDocument/2006/relationships/image" Target="../media/image12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8.png"/><Relationship Id="rId7" Type="http://schemas.openxmlformats.org/officeDocument/2006/relationships/image" Target="../media/image1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88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svg"/><Relationship Id="rId5" Type="http://schemas.openxmlformats.org/officeDocument/2006/relationships/image" Target="../media/image138.png"/><Relationship Id="rId4" Type="http://schemas.openxmlformats.org/officeDocument/2006/relationships/image" Target="../media/image13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88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9.svg"/><Relationship Id="rId5" Type="http://schemas.openxmlformats.org/officeDocument/2006/relationships/image" Target="../media/image138.png"/><Relationship Id="rId4" Type="http://schemas.openxmlformats.org/officeDocument/2006/relationships/image" Target="../media/image137.sv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e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jpeg"/><Relationship Id="rId4" Type="http://schemas.openxmlformats.org/officeDocument/2006/relationships/image" Target="../media/image1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9.jpeg"/><Relationship Id="rId4" Type="http://schemas.openxmlformats.org/officeDocument/2006/relationships/image" Target="../media/image1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22.png"/><Relationship Id="rId18" Type="http://schemas.openxmlformats.org/officeDocument/2006/relationships/image" Target="../media/image26.png"/><Relationship Id="rId26" Type="http://schemas.openxmlformats.org/officeDocument/2006/relationships/image" Target="../media/image34.jpeg"/><Relationship Id="rId3" Type="http://schemas.openxmlformats.org/officeDocument/2006/relationships/image" Target="../media/image18.jpeg"/><Relationship Id="rId21" Type="http://schemas.openxmlformats.org/officeDocument/2006/relationships/image" Target="../media/image29.png"/><Relationship Id="rId7" Type="http://schemas.openxmlformats.org/officeDocument/2006/relationships/image" Target="../media/image8.png"/><Relationship Id="rId12" Type="http://schemas.openxmlformats.org/officeDocument/2006/relationships/image" Target="../media/image21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7.jpeg"/><Relationship Id="rId16" Type="http://schemas.openxmlformats.org/officeDocument/2006/relationships/image" Target="../media/image16.png"/><Relationship Id="rId20" Type="http://schemas.openxmlformats.org/officeDocument/2006/relationships/image" Target="../media/image28.png"/><Relationship Id="rId29" Type="http://schemas.openxmlformats.org/officeDocument/2006/relationships/image" Target="../media/image37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jpg"/><Relationship Id="rId11" Type="http://schemas.openxmlformats.org/officeDocument/2006/relationships/image" Target="../media/image20.png"/><Relationship Id="rId24" Type="http://schemas.openxmlformats.org/officeDocument/2006/relationships/image" Target="../media/image32.png"/><Relationship Id="rId5" Type="http://schemas.openxmlformats.org/officeDocument/2006/relationships/image" Target="../media/image15.jpeg"/><Relationship Id="rId15" Type="http://schemas.openxmlformats.org/officeDocument/2006/relationships/image" Target="../media/image24.jpeg"/><Relationship Id="rId23" Type="http://schemas.openxmlformats.org/officeDocument/2006/relationships/image" Target="../media/image31.jpeg"/><Relationship Id="rId28" Type="http://schemas.openxmlformats.org/officeDocument/2006/relationships/image" Target="../media/image36.jpeg"/><Relationship Id="rId10" Type="http://schemas.openxmlformats.org/officeDocument/2006/relationships/image" Target="../media/image14.png"/><Relationship Id="rId19" Type="http://schemas.openxmlformats.org/officeDocument/2006/relationships/image" Target="../media/image27.png"/><Relationship Id="rId31" Type="http://schemas.openxmlformats.org/officeDocument/2006/relationships/image" Target="../media/image11.png"/><Relationship Id="rId4" Type="http://schemas.openxmlformats.org/officeDocument/2006/relationships/image" Target="../media/image19.jpeg"/><Relationship Id="rId9" Type="http://schemas.openxmlformats.org/officeDocument/2006/relationships/image" Target="../media/image13.png"/><Relationship Id="rId14" Type="http://schemas.openxmlformats.org/officeDocument/2006/relationships/image" Target="../media/image23.png"/><Relationship Id="rId22" Type="http://schemas.openxmlformats.org/officeDocument/2006/relationships/image" Target="../media/image30.png"/><Relationship Id="rId27" Type="http://schemas.openxmlformats.org/officeDocument/2006/relationships/image" Target="../media/image35.jpeg"/><Relationship Id="rId30" Type="http://schemas.openxmlformats.org/officeDocument/2006/relationships/image" Target="../media/image38.jpe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0.png"/><Relationship Id="rId18" Type="http://schemas.openxmlformats.org/officeDocument/2006/relationships/image" Target="../media/image165.png"/><Relationship Id="rId26" Type="http://schemas.openxmlformats.org/officeDocument/2006/relationships/image" Target="../media/image173.png"/><Relationship Id="rId3" Type="http://schemas.openxmlformats.org/officeDocument/2006/relationships/image" Target="../media/image150.png"/><Relationship Id="rId21" Type="http://schemas.openxmlformats.org/officeDocument/2006/relationships/image" Target="../media/image168.png"/><Relationship Id="rId34" Type="http://schemas.openxmlformats.org/officeDocument/2006/relationships/image" Target="../media/image181.png"/><Relationship Id="rId7" Type="http://schemas.openxmlformats.org/officeDocument/2006/relationships/image" Target="../media/image154.png"/><Relationship Id="rId12" Type="http://schemas.openxmlformats.org/officeDocument/2006/relationships/image" Target="../media/image159.png"/><Relationship Id="rId17" Type="http://schemas.openxmlformats.org/officeDocument/2006/relationships/image" Target="../media/image164.png"/><Relationship Id="rId25" Type="http://schemas.openxmlformats.org/officeDocument/2006/relationships/image" Target="../media/image172.png"/><Relationship Id="rId33" Type="http://schemas.openxmlformats.org/officeDocument/2006/relationships/image" Target="../media/image180.png"/><Relationship Id="rId2" Type="http://schemas.openxmlformats.org/officeDocument/2006/relationships/image" Target="../media/image149.png"/><Relationship Id="rId16" Type="http://schemas.openxmlformats.org/officeDocument/2006/relationships/image" Target="../media/image163.png"/><Relationship Id="rId20" Type="http://schemas.openxmlformats.org/officeDocument/2006/relationships/image" Target="../media/image167.png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3.png"/><Relationship Id="rId11" Type="http://schemas.openxmlformats.org/officeDocument/2006/relationships/image" Target="../media/image158.png"/><Relationship Id="rId24" Type="http://schemas.openxmlformats.org/officeDocument/2006/relationships/image" Target="../media/image171.png"/><Relationship Id="rId32" Type="http://schemas.openxmlformats.org/officeDocument/2006/relationships/image" Target="../media/image179.png"/><Relationship Id="rId5" Type="http://schemas.openxmlformats.org/officeDocument/2006/relationships/image" Target="../media/image152.jpeg"/><Relationship Id="rId15" Type="http://schemas.openxmlformats.org/officeDocument/2006/relationships/image" Target="../media/image162.png"/><Relationship Id="rId23" Type="http://schemas.openxmlformats.org/officeDocument/2006/relationships/image" Target="../media/image170.png"/><Relationship Id="rId28" Type="http://schemas.openxmlformats.org/officeDocument/2006/relationships/image" Target="../media/image175.png"/><Relationship Id="rId10" Type="http://schemas.openxmlformats.org/officeDocument/2006/relationships/image" Target="../media/image157.jpg"/><Relationship Id="rId19" Type="http://schemas.openxmlformats.org/officeDocument/2006/relationships/image" Target="../media/image166.png"/><Relationship Id="rId31" Type="http://schemas.openxmlformats.org/officeDocument/2006/relationships/image" Target="../media/image178.png"/><Relationship Id="rId4" Type="http://schemas.openxmlformats.org/officeDocument/2006/relationships/image" Target="../media/image151.png"/><Relationship Id="rId9" Type="http://schemas.openxmlformats.org/officeDocument/2006/relationships/image" Target="../media/image156.jpg"/><Relationship Id="rId14" Type="http://schemas.openxmlformats.org/officeDocument/2006/relationships/image" Target="../media/image161.png"/><Relationship Id="rId22" Type="http://schemas.openxmlformats.org/officeDocument/2006/relationships/image" Target="../media/image169.jpeg"/><Relationship Id="rId27" Type="http://schemas.openxmlformats.org/officeDocument/2006/relationships/image" Target="../media/image174.png"/><Relationship Id="rId30" Type="http://schemas.openxmlformats.org/officeDocument/2006/relationships/image" Target="../media/image177.png"/><Relationship Id="rId8" Type="http://schemas.openxmlformats.org/officeDocument/2006/relationships/image" Target="../media/image155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g"/><Relationship Id="rId13" Type="http://schemas.openxmlformats.org/officeDocument/2006/relationships/image" Target="../media/image47.jpg"/><Relationship Id="rId3" Type="http://schemas.openxmlformats.org/officeDocument/2006/relationships/image" Target="../media/image8.png"/><Relationship Id="rId7" Type="http://schemas.openxmlformats.org/officeDocument/2006/relationships/image" Target="../media/image41.jpg"/><Relationship Id="rId12" Type="http://schemas.openxmlformats.org/officeDocument/2006/relationships/image" Target="../media/image4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0.jpg"/><Relationship Id="rId11" Type="http://schemas.openxmlformats.org/officeDocument/2006/relationships/image" Target="../media/image45.jpg"/><Relationship Id="rId5" Type="http://schemas.openxmlformats.org/officeDocument/2006/relationships/image" Target="../media/image39.jpg"/><Relationship Id="rId15" Type="http://schemas.openxmlformats.org/officeDocument/2006/relationships/image" Target="../media/image49.png"/><Relationship Id="rId10" Type="http://schemas.openxmlformats.org/officeDocument/2006/relationships/image" Target="../media/image44.jpg"/><Relationship Id="rId4" Type="http://schemas.openxmlformats.org/officeDocument/2006/relationships/image" Target="../media/image29.png"/><Relationship Id="rId9" Type="http://schemas.openxmlformats.org/officeDocument/2006/relationships/image" Target="../media/image43.png"/><Relationship Id="rId14" Type="http://schemas.openxmlformats.org/officeDocument/2006/relationships/image" Target="../media/image48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6.png"/><Relationship Id="rId4" Type="http://schemas.openxmlformats.org/officeDocument/2006/relationships/image" Target="../media/image17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sv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" Type="http://schemas.openxmlformats.org/officeDocument/2006/relationships/image" Target="../media/image187.jpeg"/><Relationship Id="rId21" Type="http://schemas.openxmlformats.org/officeDocument/2006/relationships/image" Target="../media/image205.jpg"/><Relationship Id="rId7" Type="http://schemas.openxmlformats.org/officeDocument/2006/relationships/image" Target="../media/image191.svg"/><Relationship Id="rId12" Type="http://schemas.openxmlformats.org/officeDocument/2006/relationships/image" Target="../media/image196.png"/><Relationship Id="rId17" Type="http://schemas.openxmlformats.org/officeDocument/2006/relationships/image" Target="../media/image201.svg"/><Relationship Id="rId25" Type="http://schemas.openxmlformats.org/officeDocument/2006/relationships/image" Target="../media/image209.jpg"/><Relationship Id="rId2" Type="http://schemas.openxmlformats.org/officeDocument/2006/relationships/image" Target="../media/image186.jpg"/><Relationship Id="rId16" Type="http://schemas.openxmlformats.org/officeDocument/2006/relationships/image" Target="../media/image200.png"/><Relationship Id="rId20" Type="http://schemas.openxmlformats.org/officeDocument/2006/relationships/image" Target="../media/image204.jpg"/><Relationship Id="rId29" Type="http://schemas.openxmlformats.org/officeDocument/2006/relationships/image" Target="../media/image21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195.svg"/><Relationship Id="rId24" Type="http://schemas.openxmlformats.org/officeDocument/2006/relationships/image" Target="../media/image208.jpg"/><Relationship Id="rId32" Type="http://schemas.openxmlformats.org/officeDocument/2006/relationships/image" Target="../media/image216.jpg"/><Relationship Id="rId5" Type="http://schemas.openxmlformats.org/officeDocument/2006/relationships/image" Target="../media/image189.svg"/><Relationship Id="rId15" Type="http://schemas.openxmlformats.org/officeDocument/2006/relationships/image" Target="../media/image199.svg"/><Relationship Id="rId23" Type="http://schemas.openxmlformats.org/officeDocument/2006/relationships/image" Target="../media/image207.jpg"/><Relationship Id="rId28" Type="http://schemas.openxmlformats.org/officeDocument/2006/relationships/image" Target="../media/image212.png"/><Relationship Id="rId10" Type="http://schemas.openxmlformats.org/officeDocument/2006/relationships/image" Target="../media/image194.png"/><Relationship Id="rId19" Type="http://schemas.openxmlformats.org/officeDocument/2006/relationships/image" Target="../media/image203.svg"/><Relationship Id="rId31" Type="http://schemas.openxmlformats.org/officeDocument/2006/relationships/image" Target="../media/image215.jpg"/><Relationship Id="rId4" Type="http://schemas.openxmlformats.org/officeDocument/2006/relationships/image" Target="../media/image188.png"/><Relationship Id="rId9" Type="http://schemas.openxmlformats.org/officeDocument/2006/relationships/image" Target="../media/image193.svg"/><Relationship Id="rId14" Type="http://schemas.openxmlformats.org/officeDocument/2006/relationships/image" Target="../media/image198.png"/><Relationship Id="rId22" Type="http://schemas.openxmlformats.org/officeDocument/2006/relationships/image" Target="../media/image206.jpg"/><Relationship Id="rId27" Type="http://schemas.openxmlformats.org/officeDocument/2006/relationships/image" Target="../media/image211.svg"/><Relationship Id="rId30" Type="http://schemas.openxmlformats.org/officeDocument/2006/relationships/image" Target="../media/image214.jp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jpg"/><Relationship Id="rId18" Type="http://schemas.openxmlformats.org/officeDocument/2006/relationships/image" Target="../media/image53.jpg"/><Relationship Id="rId26" Type="http://schemas.openxmlformats.org/officeDocument/2006/relationships/image" Target="../media/image61.jpg"/><Relationship Id="rId39" Type="http://schemas.openxmlformats.org/officeDocument/2006/relationships/image" Target="../media/image68.jpeg"/><Relationship Id="rId21" Type="http://schemas.openxmlformats.org/officeDocument/2006/relationships/image" Target="../media/image56.jpg"/><Relationship Id="rId34" Type="http://schemas.openxmlformats.org/officeDocument/2006/relationships/image" Target="../media/image18.jpe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7" Type="http://schemas.openxmlformats.org/officeDocument/2006/relationships/image" Target="../media/image42.jpg"/><Relationship Id="rId2" Type="http://schemas.openxmlformats.org/officeDocument/2006/relationships/image" Target="../media/image7.jpg"/><Relationship Id="rId16" Type="http://schemas.openxmlformats.org/officeDocument/2006/relationships/image" Target="../media/image51.jpg"/><Relationship Id="rId29" Type="http://schemas.openxmlformats.org/officeDocument/2006/relationships/image" Target="../media/image64.jpeg"/><Relationship Id="rId11" Type="http://schemas.openxmlformats.org/officeDocument/2006/relationships/image" Target="../media/image46.jpg"/><Relationship Id="rId24" Type="http://schemas.openxmlformats.org/officeDocument/2006/relationships/image" Target="../media/image59.jpg"/><Relationship Id="rId32" Type="http://schemas.openxmlformats.org/officeDocument/2006/relationships/image" Target="../media/image66.png"/><Relationship Id="rId37" Type="http://schemas.openxmlformats.org/officeDocument/2006/relationships/image" Target="../media/image13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" Type="http://schemas.openxmlformats.org/officeDocument/2006/relationships/image" Target="../media/image40.jpg"/><Relationship Id="rId19" Type="http://schemas.openxmlformats.org/officeDocument/2006/relationships/image" Target="../media/image54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Relationship Id="rId14" Type="http://schemas.openxmlformats.org/officeDocument/2006/relationships/image" Target="../media/image49.png"/><Relationship Id="rId22" Type="http://schemas.openxmlformats.org/officeDocument/2006/relationships/image" Target="../media/image57.jpg"/><Relationship Id="rId27" Type="http://schemas.openxmlformats.org/officeDocument/2006/relationships/image" Target="../media/image62.jpg"/><Relationship Id="rId30" Type="http://schemas.openxmlformats.org/officeDocument/2006/relationships/image" Target="../media/image29.png"/><Relationship Id="rId35" Type="http://schemas.openxmlformats.org/officeDocument/2006/relationships/image" Target="../media/image11.png"/><Relationship Id="rId43" Type="http://schemas.openxmlformats.org/officeDocument/2006/relationships/image" Target="../media/image72.jpeg"/><Relationship Id="rId48" Type="http://schemas.openxmlformats.org/officeDocument/2006/relationships/image" Target="../media/image77.png"/><Relationship Id="rId56" Type="http://schemas.openxmlformats.org/officeDocument/2006/relationships/image" Target="../media/image85.jpeg"/><Relationship Id="rId8" Type="http://schemas.openxmlformats.org/officeDocument/2006/relationships/image" Target="../media/image43.png"/><Relationship Id="rId51" Type="http://schemas.openxmlformats.org/officeDocument/2006/relationships/image" Target="../media/image80.png"/><Relationship Id="rId3" Type="http://schemas.openxmlformats.org/officeDocument/2006/relationships/image" Target="../media/image8.png"/><Relationship Id="rId12" Type="http://schemas.openxmlformats.org/officeDocument/2006/relationships/image" Target="../media/image47.jpg"/><Relationship Id="rId17" Type="http://schemas.openxmlformats.org/officeDocument/2006/relationships/image" Target="../media/image52.jpg"/><Relationship Id="rId25" Type="http://schemas.openxmlformats.org/officeDocument/2006/relationships/image" Target="../media/image60.jpg"/><Relationship Id="rId33" Type="http://schemas.openxmlformats.org/officeDocument/2006/relationships/image" Target="../media/image67.png"/><Relationship Id="rId38" Type="http://schemas.openxmlformats.org/officeDocument/2006/relationships/image" Target="../media/image24.jpeg"/><Relationship Id="rId46" Type="http://schemas.openxmlformats.org/officeDocument/2006/relationships/image" Target="../media/image75.png"/><Relationship Id="rId20" Type="http://schemas.openxmlformats.org/officeDocument/2006/relationships/image" Target="../media/image55.jp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g"/><Relationship Id="rId15" Type="http://schemas.openxmlformats.org/officeDocument/2006/relationships/image" Target="../media/image50.jpg"/><Relationship Id="rId23" Type="http://schemas.openxmlformats.org/officeDocument/2006/relationships/image" Target="../media/image58.jpg"/><Relationship Id="rId28" Type="http://schemas.openxmlformats.org/officeDocument/2006/relationships/image" Target="../media/image63.png"/><Relationship Id="rId36" Type="http://schemas.openxmlformats.org/officeDocument/2006/relationships/image" Target="../media/image12.png"/><Relationship Id="rId49" Type="http://schemas.openxmlformats.org/officeDocument/2006/relationships/image" Target="../media/image78.png"/><Relationship Id="rId57" Type="http://schemas.openxmlformats.org/officeDocument/2006/relationships/image" Target="../media/image86.png"/><Relationship Id="rId10" Type="http://schemas.openxmlformats.org/officeDocument/2006/relationships/image" Target="../media/image45.jpg"/><Relationship Id="rId31" Type="http://schemas.openxmlformats.org/officeDocument/2006/relationships/image" Target="../media/image65.jpeg"/><Relationship Id="rId44" Type="http://schemas.openxmlformats.org/officeDocument/2006/relationships/image" Target="../media/image73.png"/><Relationship Id="rId52" Type="http://schemas.openxmlformats.org/officeDocument/2006/relationships/image" Target="../media/image81.jpe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13" Type="http://schemas.openxmlformats.org/officeDocument/2006/relationships/image" Target="../media/image197.svg"/><Relationship Id="rId18" Type="http://schemas.openxmlformats.org/officeDocument/2006/relationships/image" Target="../media/image202.png"/><Relationship Id="rId26" Type="http://schemas.openxmlformats.org/officeDocument/2006/relationships/image" Target="../media/image210.png"/><Relationship Id="rId3" Type="http://schemas.openxmlformats.org/officeDocument/2006/relationships/image" Target="../media/image187.jpeg"/><Relationship Id="rId21" Type="http://schemas.openxmlformats.org/officeDocument/2006/relationships/image" Target="../media/image205.jpg"/><Relationship Id="rId7" Type="http://schemas.openxmlformats.org/officeDocument/2006/relationships/image" Target="../media/image191.svg"/><Relationship Id="rId12" Type="http://schemas.openxmlformats.org/officeDocument/2006/relationships/image" Target="../media/image196.png"/><Relationship Id="rId17" Type="http://schemas.openxmlformats.org/officeDocument/2006/relationships/image" Target="../media/image201.svg"/><Relationship Id="rId25" Type="http://schemas.openxmlformats.org/officeDocument/2006/relationships/image" Target="../media/image209.jpg"/><Relationship Id="rId2" Type="http://schemas.openxmlformats.org/officeDocument/2006/relationships/image" Target="../media/image186.jpg"/><Relationship Id="rId16" Type="http://schemas.openxmlformats.org/officeDocument/2006/relationships/image" Target="../media/image200.png"/><Relationship Id="rId20" Type="http://schemas.openxmlformats.org/officeDocument/2006/relationships/image" Target="../media/image204.jpg"/><Relationship Id="rId29" Type="http://schemas.openxmlformats.org/officeDocument/2006/relationships/image" Target="../media/image213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1" Type="http://schemas.openxmlformats.org/officeDocument/2006/relationships/image" Target="../media/image195.svg"/><Relationship Id="rId24" Type="http://schemas.openxmlformats.org/officeDocument/2006/relationships/image" Target="../media/image208.jpg"/><Relationship Id="rId32" Type="http://schemas.openxmlformats.org/officeDocument/2006/relationships/image" Target="../media/image216.jpg"/><Relationship Id="rId5" Type="http://schemas.openxmlformats.org/officeDocument/2006/relationships/image" Target="../media/image189.svg"/><Relationship Id="rId15" Type="http://schemas.openxmlformats.org/officeDocument/2006/relationships/image" Target="../media/image199.svg"/><Relationship Id="rId23" Type="http://schemas.openxmlformats.org/officeDocument/2006/relationships/image" Target="../media/image207.jpg"/><Relationship Id="rId28" Type="http://schemas.openxmlformats.org/officeDocument/2006/relationships/image" Target="../media/image212.png"/><Relationship Id="rId10" Type="http://schemas.openxmlformats.org/officeDocument/2006/relationships/image" Target="../media/image194.png"/><Relationship Id="rId19" Type="http://schemas.openxmlformats.org/officeDocument/2006/relationships/image" Target="../media/image203.svg"/><Relationship Id="rId31" Type="http://schemas.openxmlformats.org/officeDocument/2006/relationships/image" Target="../media/image215.jpg"/><Relationship Id="rId4" Type="http://schemas.openxmlformats.org/officeDocument/2006/relationships/image" Target="../media/image188.png"/><Relationship Id="rId9" Type="http://schemas.openxmlformats.org/officeDocument/2006/relationships/image" Target="../media/image193.svg"/><Relationship Id="rId14" Type="http://schemas.openxmlformats.org/officeDocument/2006/relationships/image" Target="../media/image198.png"/><Relationship Id="rId22" Type="http://schemas.openxmlformats.org/officeDocument/2006/relationships/image" Target="../media/image206.jpg"/><Relationship Id="rId27" Type="http://schemas.openxmlformats.org/officeDocument/2006/relationships/image" Target="../media/image211.svg"/><Relationship Id="rId30" Type="http://schemas.openxmlformats.org/officeDocument/2006/relationships/image" Target="../media/image214.jpg"/></Relationships>
</file>

<file path=ppt/slides/_rels/slide7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10.png"/><Relationship Id="rId21" Type="http://schemas.openxmlformats.org/officeDocument/2006/relationships/image" Target="../media/image205.jpg"/><Relationship Id="rId42" Type="http://schemas.openxmlformats.org/officeDocument/2006/relationships/image" Target="../media/image226.png"/><Relationship Id="rId47" Type="http://schemas.openxmlformats.org/officeDocument/2006/relationships/image" Target="../media/image231.png"/><Relationship Id="rId63" Type="http://schemas.openxmlformats.org/officeDocument/2006/relationships/image" Target="../media/image170.png"/><Relationship Id="rId68" Type="http://schemas.openxmlformats.org/officeDocument/2006/relationships/image" Target="../media/image243.png"/><Relationship Id="rId16" Type="http://schemas.openxmlformats.org/officeDocument/2006/relationships/image" Target="../media/image200.png"/><Relationship Id="rId11" Type="http://schemas.openxmlformats.org/officeDocument/2006/relationships/image" Target="../media/image195.svg"/><Relationship Id="rId24" Type="http://schemas.openxmlformats.org/officeDocument/2006/relationships/image" Target="../media/image208.jpg"/><Relationship Id="rId32" Type="http://schemas.openxmlformats.org/officeDocument/2006/relationships/image" Target="../media/image216.jpg"/><Relationship Id="rId37" Type="http://schemas.openxmlformats.org/officeDocument/2006/relationships/image" Target="../media/image221.tiff"/><Relationship Id="rId40" Type="http://schemas.openxmlformats.org/officeDocument/2006/relationships/image" Target="../media/image224.png"/><Relationship Id="rId45" Type="http://schemas.openxmlformats.org/officeDocument/2006/relationships/image" Target="../media/image229.png"/><Relationship Id="rId53" Type="http://schemas.openxmlformats.org/officeDocument/2006/relationships/image" Target="../media/image237.png"/><Relationship Id="rId58" Type="http://schemas.openxmlformats.org/officeDocument/2006/relationships/image" Target="../media/image165.png"/><Relationship Id="rId66" Type="http://schemas.openxmlformats.org/officeDocument/2006/relationships/image" Target="../media/image175.png"/><Relationship Id="rId74" Type="http://schemas.openxmlformats.org/officeDocument/2006/relationships/image" Target="../media/image249.png"/><Relationship Id="rId79" Type="http://schemas.openxmlformats.org/officeDocument/2006/relationships/image" Target="../media/image254.png"/><Relationship Id="rId5" Type="http://schemas.openxmlformats.org/officeDocument/2006/relationships/image" Target="../media/image189.svg"/><Relationship Id="rId61" Type="http://schemas.openxmlformats.org/officeDocument/2006/relationships/image" Target="../media/image168.png"/><Relationship Id="rId19" Type="http://schemas.openxmlformats.org/officeDocument/2006/relationships/image" Target="../media/image203.svg"/><Relationship Id="rId14" Type="http://schemas.openxmlformats.org/officeDocument/2006/relationships/image" Target="../media/image198.png"/><Relationship Id="rId22" Type="http://schemas.openxmlformats.org/officeDocument/2006/relationships/image" Target="../media/image206.jpg"/><Relationship Id="rId27" Type="http://schemas.openxmlformats.org/officeDocument/2006/relationships/image" Target="../media/image211.svg"/><Relationship Id="rId30" Type="http://schemas.openxmlformats.org/officeDocument/2006/relationships/image" Target="../media/image214.jpg"/><Relationship Id="rId35" Type="http://schemas.openxmlformats.org/officeDocument/2006/relationships/image" Target="../media/image219.svg"/><Relationship Id="rId43" Type="http://schemas.openxmlformats.org/officeDocument/2006/relationships/image" Target="../media/image227.png"/><Relationship Id="rId48" Type="http://schemas.openxmlformats.org/officeDocument/2006/relationships/image" Target="../media/image232.svg"/><Relationship Id="rId56" Type="http://schemas.openxmlformats.org/officeDocument/2006/relationships/image" Target="../media/image240.png"/><Relationship Id="rId64" Type="http://schemas.openxmlformats.org/officeDocument/2006/relationships/image" Target="../media/image171.png"/><Relationship Id="rId69" Type="http://schemas.openxmlformats.org/officeDocument/2006/relationships/image" Target="../media/image244.png"/><Relationship Id="rId77" Type="http://schemas.openxmlformats.org/officeDocument/2006/relationships/image" Target="../media/image252.svg"/><Relationship Id="rId8" Type="http://schemas.openxmlformats.org/officeDocument/2006/relationships/image" Target="../media/image192.png"/><Relationship Id="rId51" Type="http://schemas.openxmlformats.org/officeDocument/2006/relationships/image" Target="../media/image235.png"/><Relationship Id="rId72" Type="http://schemas.openxmlformats.org/officeDocument/2006/relationships/image" Target="../media/image247.svg"/><Relationship Id="rId80" Type="http://schemas.openxmlformats.org/officeDocument/2006/relationships/image" Target="../media/image255.png"/><Relationship Id="rId3" Type="http://schemas.openxmlformats.org/officeDocument/2006/relationships/image" Target="../media/image187.jpeg"/><Relationship Id="rId12" Type="http://schemas.openxmlformats.org/officeDocument/2006/relationships/image" Target="../media/image196.png"/><Relationship Id="rId17" Type="http://schemas.openxmlformats.org/officeDocument/2006/relationships/image" Target="../media/image201.svg"/><Relationship Id="rId25" Type="http://schemas.openxmlformats.org/officeDocument/2006/relationships/image" Target="../media/image209.jpg"/><Relationship Id="rId33" Type="http://schemas.openxmlformats.org/officeDocument/2006/relationships/image" Target="../media/image217.png"/><Relationship Id="rId38" Type="http://schemas.openxmlformats.org/officeDocument/2006/relationships/image" Target="../media/image222.png"/><Relationship Id="rId46" Type="http://schemas.openxmlformats.org/officeDocument/2006/relationships/image" Target="../media/image230.jpeg"/><Relationship Id="rId59" Type="http://schemas.openxmlformats.org/officeDocument/2006/relationships/image" Target="../media/image166.png"/><Relationship Id="rId67" Type="http://schemas.openxmlformats.org/officeDocument/2006/relationships/image" Target="../media/image242.png"/><Relationship Id="rId20" Type="http://schemas.openxmlformats.org/officeDocument/2006/relationships/image" Target="../media/image204.jpg"/><Relationship Id="rId41" Type="http://schemas.openxmlformats.org/officeDocument/2006/relationships/image" Target="../media/image225.svg"/><Relationship Id="rId54" Type="http://schemas.openxmlformats.org/officeDocument/2006/relationships/image" Target="../media/image238.png"/><Relationship Id="rId62" Type="http://schemas.openxmlformats.org/officeDocument/2006/relationships/image" Target="../media/image169.jpeg"/><Relationship Id="rId70" Type="http://schemas.openxmlformats.org/officeDocument/2006/relationships/image" Target="../media/image245.png"/><Relationship Id="rId75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0.png"/><Relationship Id="rId15" Type="http://schemas.openxmlformats.org/officeDocument/2006/relationships/image" Target="../media/image199.svg"/><Relationship Id="rId23" Type="http://schemas.openxmlformats.org/officeDocument/2006/relationships/image" Target="../media/image207.jpg"/><Relationship Id="rId28" Type="http://schemas.openxmlformats.org/officeDocument/2006/relationships/image" Target="../media/image212.png"/><Relationship Id="rId36" Type="http://schemas.openxmlformats.org/officeDocument/2006/relationships/image" Target="../media/image220.png"/><Relationship Id="rId49" Type="http://schemas.openxmlformats.org/officeDocument/2006/relationships/image" Target="../media/image233.png"/><Relationship Id="rId57" Type="http://schemas.openxmlformats.org/officeDocument/2006/relationships/image" Target="../media/image241.svg"/><Relationship Id="rId10" Type="http://schemas.openxmlformats.org/officeDocument/2006/relationships/image" Target="../media/image194.png"/><Relationship Id="rId31" Type="http://schemas.openxmlformats.org/officeDocument/2006/relationships/image" Target="../media/image215.jpg"/><Relationship Id="rId44" Type="http://schemas.openxmlformats.org/officeDocument/2006/relationships/image" Target="../media/image228.png"/><Relationship Id="rId52" Type="http://schemas.openxmlformats.org/officeDocument/2006/relationships/image" Target="../media/image236.svg"/><Relationship Id="rId60" Type="http://schemas.openxmlformats.org/officeDocument/2006/relationships/image" Target="../media/image167.png"/><Relationship Id="rId65" Type="http://schemas.openxmlformats.org/officeDocument/2006/relationships/image" Target="../media/image174.png"/><Relationship Id="rId73" Type="http://schemas.openxmlformats.org/officeDocument/2006/relationships/image" Target="../media/image248.jpeg"/><Relationship Id="rId78" Type="http://schemas.openxmlformats.org/officeDocument/2006/relationships/image" Target="../media/image253.png"/><Relationship Id="rId4" Type="http://schemas.openxmlformats.org/officeDocument/2006/relationships/image" Target="../media/image188.png"/><Relationship Id="rId9" Type="http://schemas.openxmlformats.org/officeDocument/2006/relationships/image" Target="../media/image193.svg"/><Relationship Id="rId13" Type="http://schemas.openxmlformats.org/officeDocument/2006/relationships/image" Target="../media/image197.svg"/><Relationship Id="rId18" Type="http://schemas.openxmlformats.org/officeDocument/2006/relationships/image" Target="../media/image202.png"/><Relationship Id="rId39" Type="http://schemas.openxmlformats.org/officeDocument/2006/relationships/image" Target="../media/image223.svg"/><Relationship Id="rId34" Type="http://schemas.openxmlformats.org/officeDocument/2006/relationships/image" Target="../media/image218.png"/><Relationship Id="rId50" Type="http://schemas.openxmlformats.org/officeDocument/2006/relationships/image" Target="../media/image234.svg"/><Relationship Id="rId55" Type="http://schemas.openxmlformats.org/officeDocument/2006/relationships/image" Target="../media/image239.svg"/><Relationship Id="rId76" Type="http://schemas.openxmlformats.org/officeDocument/2006/relationships/image" Target="../media/image251.png"/><Relationship Id="rId7" Type="http://schemas.openxmlformats.org/officeDocument/2006/relationships/image" Target="../media/image191.svg"/><Relationship Id="rId71" Type="http://schemas.openxmlformats.org/officeDocument/2006/relationships/image" Target="../media/image246.png"/><Relationship Id="rId2" Type="http://schemas.openxmlformats.org/officeDocument/2006/relationships/image" Target="../media/image186.jpg"/><Relationship Id="rId29" Type="http://schemas.openxmlformats.org/officeDocument/2006/relationships/image" Target="../media/image213.sv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6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e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8.png"/><Relationship Id="rId4" Type="http://schemas.openxmlformats.org/officeDocument/2006/relationships/image" Target="../media/image262.jp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4.jpg"/><Relationship Id="rId4" Type="http://schemas.openxmlformats.org/officeDocument/2006/relationships/image" Target="../media/image263.jp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8.jpg"/><Relationship Id="rId18" Type="http://schemas.openxmlformats.org/officeDocument/2006/relationships/image" Target="../media/image53.jpg"/><Relationship Id="rId26" Type="http://schemas.openxmlformats.org/officeDocument/2006/relationships/image" Target="../media/image61.jpg"/><Relationship Id="rId39" Type="http://schemas.openxmlformats.org/officeDocument/2006/relationships/image" Target="../media/image68.jpeg"/><Relationship Id="rId21" Type="http://schemas.openxmlformats.org/officeDocument/2006/relationships/image" Target="../media/image56.jpg"/><Relationship Id="rId34" Type="http://schemas.openxmlformats.org/officeDocument/2006/relationships/image" Target="../media/image18.jpe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4.png"/><Relationship Id="rId7" Type="http://schemas.openxmlformats.org/officeDocument/2006/relationships/image" Target="../media/image42.jpg"/><Relationship Id="rId2" Type="http://schemas.openxmlformats.org/officeDocument/2006/relationships/image" Target="../media/image7.jpg"/><Relationship Id="rId16" Type="http://schemas.openxmlformats.org/officeDocument/2006/relationships/image" Target="../media/image51.jpg"/><Relationship Id="rId29" Type="http://schemas.openxmlformats.org/officeDocument/2006/relationships/image" Target="../media/image64.jpeg"/><Relationship Id="rId11" Type="http://schemas.openxmlformats.org/officeDocument/2006/relationships/image" Target="../media/image46.jpg"/><Relationship Id="rId24" Type="http://schemas.openxmlformats.org/officeDocument/2006/relationships/image" Target="../media/image59.jpg"/><Relationship Id="rId32" Type="http://schemas.openxmlformats.org/officeDocument/2006/relationships/image" Target="../media/image66.png"/><Relationship Id="rId37" Type="http://schemas.openxmlformats.org/officeDocument/2006/relationships/image" Target="../media/image13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82.png"/><Relationship Id="rId5" Type="http://schemas.openxmlformats.org/officeDocument/2006/relationships/image" Target="../media/image40.jpg"/><Relationship Id="rId19" Type="http://schemas.openxmlformats.org/officeDocument/2006/relationships/image" Target="../media/image54.jpg"/><Relationship Id="rId4" Type="http://schemas.openxmlformats.org/officeDocument/2006/relationships/image" Target="../media/image39.jpg"/><Relationship Id="rId9" Type="http://schemas.openxmlformats.org/officeDocument/2006/relationships/image" Target="../media/image44.jpg"/><Relationship Id="rId14" Type="http://schemas.openxmlformats.org/officeDocument/2006/relationships/image" Target="../media/image49.png"/><Relationship Id="rId22" Type="http://schemas.openxmlformats.org/officeDocument/2006/relationships/image" Target="../media/image57.jpg"/><Relationship Id="rId27" Type="http://schemas.openxmlformats.org/officeDocument/2006/relationships/image" Target="../media/image62.jpg"/><Relationship Id="rId30" Type="http://schemas.openxmlformats.org/officeDocument/2006/relationships/image" Target="../media/image29.png"/><Relationship Id="rId35" Type="http://schemas.openxmlformats.org/officeDocument/2006/relationships/image" Target="../media/image11.png"/><Relationship Id="rId43" Type="http://schemas.openxmlformats.org/officeDocument/2006/relationships/image" Target="../media/image72.jpeg"/><Relationship Id="rId48" Type="http://schemas.openxmlformats.org/officeDocument/2006/relationships/image" Target="../media/image77.png"/><Relationship Id="rId56" Type="http://schemas.openxmlformats.org/officeDocument/2006/relationships/image" Target="../media/image85.jpeg"/><Relationship Id="rId8" Type="http://schemas.openxmlformats.org/officeDocument/2006/relationships/image" Target="../media/image43.png"/><Relationship Id="rId51" Type="http://schemas.openxmlformats.org/officeDocument/2006/relationships/image" Target="../media/image80.png"/><Relationship Id="rId3" Type="http://schemas.openxmlformats.org/officeDocument/2006/relationships/image" Target="../media/image8.png"/><Relationship Id="rId12" Type="http://schemas.openxmlformats.org/officeDocument/2006/relationships/image" Target="../media/image47.jpg"/><Relationship Id="rId17" Type="http://schemas.openxmlformats.org/officeDocument/2006/relationships/image" Target="../media/image52.jpg"/><Relationship Id="rId25" Type="http://schemas.openxmlformats.org/officeDocument/2006/relationships/image" Target="../media/image60.jpg"/><Relationship Id="rId33" Type="http://schemas.openxmlformats.org/officeDocument/2006/relationships/image" Target="../media/image67.png"/><Relationship Id="rId38" Type="http://schemas.openxmlformats.org/officeDocument/2006/relationships/image" Target="../media/image24.jpeg"/><Relationship Id="rId46" Type="http://schemas.openxmlformats.org/officeDocument/2006/relationships/image" Target="../media/image75.png"/><Relationship Id="rId20" Type="http://schemas.openxmlformats.org/officeDocument/2006/relationships/image" Target="../media/image55.jpg"/><Relationship Id="rId41" Type="http://schemas.openxmlformats.org/officeDocument/2006/relationships/image" Target="../media/image70.png"/><Relationship Id="rId54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g"/><Relationship Id="rId15" Type="http://schemas.openxmlformats.org/officeDocument/2006/relationships/image" Target="../media/image50.jpg"/><Relationship Id="rId23" Type="http://schemas.openxmlformats.org/officeDocument/2006/relationships/image" Target="../media/image58.jpg"/><Relationship Id="rId28" Type="http://schemas.openxmlformats.org/officeDocument/2006/relationships/image" Target="../media/image63.png"/><Relationship Id="rId36" Type="http://schemas.openxmlformats.org/officeDocument/2006/relationships/image" Target="../media/image12.png"/><Relationship Id="rId49" Type="http://schemas.openxmlformats.org/officeDocument/2006/relationships/image" Target="../media/image78.png"/><Relationship Id="rId57" Type="http://schemas.openxmlformats.org/officeDocument/2006/relationships/image" Target="../media/image86.png"/><Relationship Id="rId10" Type="http://schemas.openxmlformats.org/officeDocument/2006/relationships/image" Target="../media/image45.jpg"/><Relationship Id="rId31" Type="http://schemas.openxmlformats.org/officeDocument/2006/relationships/image" Target="../media/image65.jpeg"/><Relationship Id="rId44" Type="http://schemas.openxmlformats.org/officeDocument/2006/relationships/image" Target="../media/image73.png"/><Relationship Id="rId52" Type="http://schemas.openxmlformats.org/officeDocument/2006/relationships/image" Target="../media/image81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6.jpg"/><Relationship Id="rId4" Type="http://schemas.openxmlformats.org/officeDocument/2006/relationships/image" Target="../media/image148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9.jpg"/><Relationship Id="rId2" Type="http://schemas.openxmlformats.org/officeDocument/2006/relationships/image" Target="../media/image26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g"/><Relationship Id="rId2" Type="http://schemas.openxmlformats.org/officeDocument/2006/relationships/image" Target="../media/image270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4.png"/><Relationship Id="rId4" Type="http://schemas.openxmlformats.org/officeDocument/2006/relationships/image" Target="../media/image27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13" Type="http://schemas.openxmlformats.org/officeDocument/2006/relationships/image" Target="../media/image285.png"/><Relationship Id="rId3" Type="http://schemas.openxmlformats.org/officeDocument/2006/relationships/image" Target="../media/image276.png"/><Relationship Id="rId7" Type="http://schemas.openxmlformats.org/officeDocument/2006/relationships/image" Target="../media/image280.png"/><Relationship Id="rId12" Type="http://schemas.openxmlformats.org/officeDocument/2006/relationships/image" Target="../media/image28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9.png"/><Relationship Id="rId11" Type="http://schemas.openxmlformats.org/officeDocument/2006/relationships/image" Target="../media/image283.png"/><Relationship Id="rId5" Type="http://schemas.openxmlformats.org/officeDocument/2006/relationships/image" Target="../media/image278.png"/><Relationship Id="rId15" Type="http://schemas.openxmlformats.org/officeDocument/2006/relationships/image" Target="../media/image287.png"/><Relationship Id="rId10" Type="http://schemas.openxmlformats.org/officeDocument/2006/relationships/image" Target="../media/image148.png"/><Relationship Id="rId4" Type="http://schemas.openxmlformats.org/officeDocument/2006/relationships/image" Target="../media/image277.png"/><Relationship Id="rId9" Type="http://schemas.openxmlformats.org/officeDocument/2006/relationships/image" Target="../media/image282.png"/><Relationship Id="rId14" Type="http://schemas.openxmlformats.org/officeDocument/2006/relationships/image" Target="../media/image28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1.jp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4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3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8.png"/><Relationship Id="rId5" Type="http://schemas.openxmlformats.org/officeDocument/2006/relationships/image" Target="../media/image100.png"/><Relationship Id="rId4" Type="http://schemas.openxmlformats.org/officeDocument/2006/relationships/image" Target="../media/image2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png"/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8.png"/><Relationship Id="rId4" Type="http://schemas.openxmlformats.org/officeDocument/2006/relationships/image" Target="../media/image10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8.png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Microservices, Messaging and Apache Kafka - </a:t>
            </a:r>
            <a:br>
              <a:rPr lang="en-US" dirty="0"/>
            </a:br>
            <a:r>
              <a:rPr lang="en-US" dirty="0"/>
              <a:t>Part One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October 2022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60569-08F2-4413-A567-9D82D6961B43}"/>
              </a:ext>
            </a:extLst>
          </p:cNvPr>
          <p:cNvSpPr txBox="1"/>
          <p:nvPr/>
        </p:nvSpPr>
        <p:spPr>
          <a:xfrm>
            <a:off x="3979566" y="4777225"/>
            <a:ext cx="53043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github.com/lucasjellema/fontys-fall2022-microservices-messaging-kafka-dapr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/>
              <a:t>Part One (today)</a:t>
            </a:r>
          </a:p>
          <a:p>
            <a:pPr lvl="1"/>
            <a:r>
              <a:rPr lang="en-US" dirty="0"/>
              <a:t>Asynchronous communication – Messaging for people and systems</a:t>
            </a:r>
          </a:p>
          <a:p>
            <a:pPr lvl="1"/>
            <a:r>
              <a:rPr lang="en-US" dirty="0"/>
              <a:t>Introducing Apache Kafka – what, why, when, how</a:t>
            </a:r>
          </a:p>
          <a:p>
            <a:pPr lvl="1"/>
            <a:r>
              <a:rPr lang="en-US" i="1" dirty="0" err="1"/>
              <a:t>Handson</a:t>
            </a:r>
            <a:r>
              <a:rPr lang="en-US" i="1" dirty="0"/>
              <a:t> with Apache Kafka</a:t>
            </a:r>
          </a:p>
          <a:p>
            <a:pPr lvl="1"/>
            <a:r>
              <a:rPr lang="en-US" dirty="0"/>
              <a:t>Microservices</a:t>
            </a:r>
          </a:p>
          <a:p>
            <a:pPr lvl="1"/>
            <a:r>
              <a:rPr lang="en-US" dirty="0"/>
              <a:t>Quick Intro to programming in Node[.</a:t>
            </a:r>
            <a:r>
              <a:rPr lang="en-US" dirty="0" err="1"/>
              <a:t>js</a:t>
            </a:r>
            <a:r>
              <a:rPr lang="en-US" dirty="0"/>
              <a:t>]</a:t>
            </a:r>
          </a:p>
          <a:p>
            <a:pPr lvl="1"/>
            <a:r>
              <a:rPr lang="en-US" i="1" dirty="0" err="1"/>
              <a:t>Handson</a:t>
            </a:r>
            <a:r>
              <a:rPr lang="en-US" i="1" dirty="0"/>
              <a:t> Asynchronous interactions through Node and Apache Kafka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Part Two (next month)</a:t>
            </a:r>
          </a:p>
          <a:p>
            <a:pPr lvl="1"/>
            <a:r>
              <a:rPr lang="en-US" dirty="0"/>
              <a:t>Microservices recap</a:t>
            </a:r>
          </a:p>
          <a:p>
            <a:pPr lvl="1"/>
            <a:r>
              <a:rPr lang="en-US" dirty="0"/>
              <a:t>Dapr.io – personal assistant for applications &amp; distributed application runtime</a:t>
            </a:r>
          </a:p>
          <a:p>
            <a:pPr lvl="1"/>
            <a:r>
              <a:rPr lang="en-US" dirty="0"/>
              <a:t>Multi-microservice with Apache Kafka, Node and Dapr.io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749" y="1429558"/>
            <a:ext cx="2445480" cy="128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3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0C9A-DAA0-4680-A46B-3A11267D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CA45-2620-4964-A52B-9B2BFF29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Gitpod</a:t>
            </a:r>
            <a:r>
              <a:rPr lang="en-US" dirty="0"/>
              <a:t> account</a:t>
            </a:r>
          </a:p>
          <a:p>
            <a:r>
              <a:rPr lang="en-US" dirty="0"/>
              <a:t>Knowledge of</a:t>
            </a:r>
          </a:p>
          <a:p>
            <a:pPr lvl="1"/>
            <a:r>
              <a:rPr lang="en-US" dirty="0"/>
              <a:t>HTTP, REST, JSON</a:t>
            </a:r>
          </a:p>
          <a:p>
            <a:pPr lvl="1"/>
            <a:r>
              <a:rPr lang="en-US" dirty="0"/>
              <a:t>Java or C# </a:t>
            </a:r>
          </a:p>
          <a:p>
            <a:pPr lvl="1"/>
            <a:r>
              <a:rPr lang="en-US" dirty="0"/>
              <a:t>SQL and a database (MySQL or PostgreSQL or SQL Server)</a:t>
            </a:r>
          </a:p>
          <a:p>
            <a:pPr lvl="1"/>
            <a:r>
              <a:rPr lang="en-US" dirty="0"/>
              <a:t>VS Code (or another IDE)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Message Broker/Event Queue (RabbitMQ?), Cache (Redis?)</a:t>
            </a:r>
          </a:p>
          <a:p>
            <a:pPr lvl="1"/>
            <a:r>
              <a:rPr lang="en-US" dirty="0"/>
              <a:t>Containers and Docker (Compose)</a:t>
            </a:r>
          </a:p>
          <a:p>
            <a:pPr lvl="1"/>
            <a:r>
              <a:rPr lang="en-US" dirty="0"/>
              <a:t>Cloud fundamentals</a:t>
            </a:r>
          </a:p>
          <a:p>
            <a:pPr lvl="1"/>
            <a:r>
              <a:rPr lang="en-US" dirty="0"/>
              <a:t>Microservices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F152-679C-4B29-9CDF-488B4D9F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" descr="Gitpod Case Study | MAD - Digital Product Studio">
            <a:extLst>
              <a:ext uri="{FF2B5EF4-FFF2-40B4-BE49-F238E27FC236}">
                <a16:creationId xmlns:a16="http://schemas.microsoft.com/office/drawing/2014/main" id="{027B6B18-4323-9713-0663-DB2730BAE4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2557287" y="936000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89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44513D-B6EA-F56E-3C0B-944523C13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532" y="3383041"/>
            <a:ext cx="3712217" cy="119391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7F1720A-7887-5ACD-FC8C-2B31CD944A9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704008" y="1760458"/>
            <a:ext cx="1705871" cy="1622583"/>
          </a:xfrm>
          <a:prstGeom prst="rect">
            <a:avLst/>
          </a:prstGeom>
        </p:spPr>
      </p:pic>
      <p:pic>
        <p:nvPicPr>
          <p:cNvPr id="16" name="Picture 2" descr="Oracle Updates Database to 18C and Makes it Autonomous | erpinnews">
            <a:extLst>
              <a:ext uri="{FF2B5EF4-FFF2-40B4-BE49-F238E27FC236}">
                <a16:creationId xmlns:a16="http://schemas.microsoft.com/office/drawing/2014/main" id="{355E8B47-8E2E-841E-8C8E-4A00D37CE0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062" y="2988020"/>
            <a:ext cx="2063931" cy="1127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F2B2F745-383A-30BC-072D-0A4E91294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0463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0A432EB-4D0B-41DC-A322-03590C84A1F7}"/>
              </a:ext>
            </a:extLst>
          </p:cNvPr>
          <p:cNvSpPr/>
          <p:nvPr/>
        </p:nvSpPr>
        <p:spPr>
          <a:xfrm>
            <a:off x="4996618" y="4812534"/>
            <a:ext cx="245327" cy="1080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BB4B20-6887-1438-76C3-1052FA88E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3841" y="3004724"/>
            <a:ext cx="3240001" cy="1925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12602" y="3149469"/>
            <a:ext cx="542208" cy="144786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902ACF-DCD2-46CB-A726-AC38D785FE42}"/>
              </a:ext>
            </a:extLst>
          </p:cNvPr>
          <p:cNvSpPr/>
          <p:nvPr/>
        </p:nvSpPr>
        <p:spPr>
          <a:xfrm>
            <a:off x="4862806" y="4797666"/>
            <a:ext cx="245327" cy="1080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9236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7729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14304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QoS,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Order preserved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460917" y="1505417"/>
            <a:ext cx="2743665" cy="910681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1991 by students from University of Twente – Aircraft Maintenance Information System (AMIS)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482898" y="1183539"/>
            <a:ext cx="1423640" cy="780912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colleagues, located in Nieuwegein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18834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core of what we do: </a:t>
            </a:r>
            <a:br>
              <a:rPr lang="en-US" dirty="0"/>
            </a:br>
            <a:r>
              <a:rPr lang="en-US" dirty="0"/>
              <a:t>working with </a:t>
            </a:r>
            <a:r>
              <a:rPr lang="en-US" sz="2000" dirty="0"/>
              <a:t>Data</a:t>
            </a:r>
            <a:r>
              <a:rPr lang="en-US" dirty="0"/>
              <a:t>.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2703563"/>
            <a:ext cx="1809752" cy="780912"/>
          </a:xfrm>
          <a:prstGeom prst="wedgeRectCallout">
            <a:avLst>
              <a:gd name="adj1" fmla="val 119759"/>
              <a:gd name="adj2" fmla="val 11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peers and companies in several countries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(2002)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r>
              <a:rPr lang="nl-NL" dirty="0"/>
              <a:t> (</a:t>
            </a:r>
            <a:r>
              <a:rPr lang="nl-NL" dirty="0" err="1"/>
              <a:t>reliability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27" y="490655"/>
            <a:ext cx="3139873" cy="165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3805228"/>
            <a:ext cx="238169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ACF1B6-EB68-40E1-A7B6-569271A29F1B}"/>
              </a:ext>
            </a:extLst>
          </p:cNvPr>
          <p:cNvSpPr/>
          <p:nvPr/>
        </p:nvSpPr>
        <p:spPr>
          <a:xfrm>
            <a:off x="4805134" y="1925444"/>
            <a:ext cx="1625403" cy="567813"/>
          </a:xfrm>
          <a:custGeom>
            <a:avLst/>
            <a:gdLst>
              <a:gd name="connsiteX0" fmla="*/ 1536193 w 1625403"/>
              <a:gd name="connsiteY0" fmla="*/ 0 h 567813"/>
              <a:gd name="connsiteX1" fmla="*/ 993500 w 1625403"/>
              <a:gd name="connsiteY1" fmla="*/ 379141 h 567813"/>
              <a:gd name="connsiteX2" fmla="*/ 153442 w 1625403"/>
              <a:gd name="connsiteY2" fmla="*/ 275063 h 567813"/>
              <a:gd name="connsiteX3" fmla="*/ 93968 w 1625403"/>
              <a:gd name="connsiteY3" fmla="*/ 386576 h 567813"/>
              <a:gd name="connsiteX4" fmla="*/ 1149617 w 1625403"/>
              <a:gd name="connsiteY4" fmla="*/ 557561 h 567813"/>
              <a:gd name="connsiteX5" fmla="*/ 1625403 w 1625403"/>
              <a:gd name="connsiteY5" fmla="*/ 59473 h 56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403" h="567813">
                <a:moveTo>
                  <a:pt x="1536193" y="0"/>
                </a:moveTo>
                <a:cubicBezTo>
                  <a:pt x="1380075" y="166648"/>
                  <a:pt x="1223958" y="333297"/>
                  <a:pt x="993500" y="379141"/>
                </a:cubicBezTo>
                <a:cubicBezTo>
                  <a:pt x="763042" y="424985"/>
                  <a:pt x="303364" y="273824"/>
                  <a:pt x="153442" y="275063"/>
                </a:cubicBezTo>
                <a:cubicBezTo>
                  <a:pt x="3520" y="276302"/>
                  <a:pt x="-72061" y="339493"/>
                  <a:pt x="93968" y="386576"/>
                </a:cubicBezTo>
                <a:cubicBezTo>
                  <a:pt x="259997" y="433659"/>
                  <a:pt x="894378" y="612078"/>
                  <a:pt x="1149617" y="557561"/>
                </a:cubicBezTo>
                <a:cubicBezTo>
                  <a:pt x="1404856" y="503044"/>
                  <a:pt x="1515129" y="281258"/>
                  <a:pt x="1625403" y="59473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3B4B933-6DD9-49CD-9FD7-83D7970C0CC6}"/>
              </a:ext>
            </a:extLst>
          </p:cNvPr>
          <p:cNvSpPr/>
          <p:nvPr/>
        </p:nvSpPr>
        <p:spPr>
          <a:xfrm>
            <a:off x="5493834" y="2865250"/>
            <a:ext cx="1479395" cy="451305"/>
          </a:xfrm>
          <a:prstGeom prst="wedgeRectCallout">
            <a:avLst>
              <a:gd name="adj1" fmla="val -30883"/>
              <a:gd name="adj2" fmla="val -13270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Client polls Event Broker for messages</a:t>
            </a:r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</a:p>
          <a:p>
            <a:r>
              <a:rPr lang="nl-NL" dirty="0"/>
              <a:t>Offset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1188" y="243836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4054298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737888-2F19-4B43-A508-9261ECEF465A}"/>
              </a:ext>
            </a:extLst>
          </p:cNvPr>
          <p:cNvCxnSpPr>
            <a:cxnSpLocks/>
          </p:cNvCxnSpPr>
          <p:nvPr/>
        </p:nvCxnSpPr>
        <p:spPr>
          <a:xfrm flipV="1">
            <a:off x="6227180" y="3229742"/>
            <a:ext cx="0" cy="37021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5C5ADA-AE53-4044-BC79-BA415B60C234}"/>
              </a:ext>
            </a:extLst>
          </p:cNvPr>
          <p:cNvSpPr txBox="1"/>
          <p:nvPr/>
        </p:nvSpPr>
        <p:spPr>
          <a:xfrm>
            <a:off x="5936074" y="3582590"/>
            <a:ext cx="24002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offset (for a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specific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consumer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)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87508" y="1418040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80870" y="343956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</a:t>
            </a:r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 | </a:t>
            </a:r>
            <a:r>
              <a:rPr lang="nl-NL" dirty="0" err="1"/>
              <a:t>much</a:t>
            </a:r>
            <a:r>
              <a:rPr lang="nl-NL" dirty="0"/>
              <a:t> | </a:t>
            </a:r>
            <a:r>
              <a:rPr lang="nl-NL" dirty="0" err="1"/>
              <a:t>all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 (</a:t>
            </a:r>
            <a:r>
              <a:rPr lang="nl-NL" dirty="0" err="1"/>
              <a:t>just</a:t>
            </a:r>
            <a:r>
              <a:rPr lang="nl-NL" dirty="0"/>
              <a:t> move offset)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company bulletin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251F-1F26-436C-9EE7-C936A1C8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A004FC7-3BCC-4DF9-9DF4-CAEFAB8F4690}"/>
              </a:ext>
            </a:extLst>
          </p:cNvPr>
          <p:cNvSpPr/>
          <p:nvPr/>
        </p:nvSpPr>
        <p:spPr>
          <a:xfrm>
            <a:off x="274686" y="112932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9EB7DF9-CF80-46EF-A20F-5DAA37245F82}"/>
              </a:ext>
            </a:extLst>
          </p:cNvPr>
          <p:cNvSpPr/>
          <p:nvPr/>
        </p:nvSpPr>
        <p:spPr>
          <a:xfrm>
            <a:off x="283312" y="19560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055847A-6372-4F37-8698-A1655E1108C3}"/>
              </a:ext>
            </a:extLst>
          </p:cNvPr>
          <p:cNvSpPr/>
          <p:nvPr/>
        </p:nvSpPr>
        <p:spPr>
          <a:xfrm>
            <a:off x="283312" y="26964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1607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64198E-7 L 0.14097 0.029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14653 -0.086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64198E-7 L 0.16476 -0.1904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399 0.3802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91" y="19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92 9.87654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64323 -0.0342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5" grpId="1" animBg="1"/>
      <p:bldP spid="11" grpId="0" animBg="1"/>
      <p:bldP spid="12" grpId="0" animBg="1"/>
      <p:bldP spid="8" grpId="0" animBg="1"/>
      <p:bldP spid="8" grpId="1" animBg="1"/>
      <p:bldP spid="9" grpId="0" animBg="1"/>
      <p:bldP spid="9" grpId="1" animBg="1"/>
      <p:bldP spid="13" grpId="0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1425634" y="1107150"/>
            <a:ext cx="1692704" cy="27883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company bulletin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2050869" y="1658609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3314438" y="1107150"/>
            <a:ext cx="2711226" cy="180671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3674184" y="1247963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3926448" y="1585000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E68D-2198-4C89-8AF9-C560BBE90933}"/>
              </a:ext>
            </a:extLst>
          </p:cNvPr>
          <p:cNvSpPr/>
          <p:nvPr/>
        </p:nvSpPr>
        <p:spPr>
          <a:xfrm>
            <a:off x="97694" y="3642694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E803-2854-4865-B2B6-F1725D3087BD}"/>
              </a:ext>
            </a:extLst>
          </p:cNvPr>
          <p:cNvSpPr/>
          <p:nvPr/>
        </p:nvSpPr>
        <p:spPr>
          <a:xfrm>
            <a:off x="7966311" y="260197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52C2A-133E-4B39-BB67-B4B4253DD84C}"/>
              </a:ext>
            </a:extLst>
          </p:cNvPr>
          <p:cNvSpPr/>
          <p:nvPr/>
        </p:nvSpPr>
        <p:spPr>
          <a:xfrm>
            <a:off x="7966311" y="184587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4730241" y="2679119"/>
            <a:ext cx="1858128" cy="18067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4858485" y="2857080"/>
            <a:ext cx="1164173" cy="931453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3566068" y="1964515"/>
            <a:ext cx="1164173" cy="35447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8294" y="2852459"/>
            <a:ext cx="914400" cy="914400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5312327" y="3222124"/>
            <a:ext cx="1164173" cy="1115767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0624" y="3322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9" grpId="0" animBg="1"/>
      <p:bldP spid="21" grpId="0" animBg="1"/>
      <p:bldP spid="22" grpId="0" animBg="1"/>
      <p:bldP spid="25" grpId="0" animBg="1"/>
      <p:bldP spid="27" grpId="0" animBg="1"/>
      <p:bldP spid="29" grpId="0" animBg="1"/>
      <p:bldP spid="31" grpId="0" animBg="1"/>
      <p:bldP spid="3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96829" y="1427779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A4CBC1B-7355-412C-A5B6-A72E7B05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" y="3529103"/>
            <a:ext cx="2295980" cy="1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364273" y="2090822"/>
            <a:ext cx="2743665" cy="525780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Engineering, Data Analytics (&amp; Data Science)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107938" y="1234069"/>
            <a:ext cx="1497054" cy="730382"/>
          </a:xfrm>
          <a:prstGeom prst="wedgeRectCallout">
            <a:avLst>
              <a:gd name="adj1" fmla="val -38949"/>
              <a:gd name="adj2" fmla="val 182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&amp; Application Integration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4374895" y="1823720"/>
            <a:ext cx="1186209" cy="453251"/>
          </a:xfrm>
          <a:prstGeom prst="wedgeRectCallout">
            <a:avLst>
              <a:gd name="adj1" fmla="val -72851"/>
              <a:gd name="adj2" fmla="val 188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applications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659310" y="3078637"/>
            <a:ext cx="1586728" cy="396747"/>
          </a:xfrm>
          <a:prstGeom prst="wedgeRectCallout">
            <a:avLst>
              <a:gd name="adj1" fmla="val 118937"/>
              <a:gd name="adj2" fmla="val -11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of Things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6FB2219-A54D-4106-9AA2-A417A2B8B5C6}"/>
              </a:ext>
            </a:extLst>
          </p:cNvPr>
          <p:cNvSpPr/>
          <p:nvPr/>
        </p:nvSpPr>
        <p:spPr>
          <a:xfrm>
            <a:off x="5723366" y="1334859"/>
            <a:ext cx="2424457" cy="894791"/>
          </a:xfrm>
          <a:prstGeom prst="wedgeRectCallout">
            <a:avLst>
              <a:gd name="adj1" fmla="val -73610"/>
              <a:gd name="adj2" fmla="val 123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cloud, DevOps, PaaS, streaming, microservices, Software Studio, database, software engineering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C946DB9-76BB-457B-97E2-6C6A12D3D14D}"/>
              </a:ext>
            </a:extLst>
          </p:cNvPr>
          <p:cNvSpPr/>
          <p:nvPr/>
        </p:nvSpPr>
        <p:spPr>
          <a:xfrm>
            <a:off x="6258626" y="2391965"/>
            <a:ext cx="2424457" cy="885046"/>
          </a:xfrm>
          <a:prstGeom prst="wedgeRectCallout">
            <a:avLst>
              <a:gd name="adj1" fmla="val -92314"/>
              <a:gd name="adj2" fmla="val 33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Oracle, Microsoft Azure, open source, Java, SQL, NodeJS, Python, Kafka React/Angular</a:t>
            </a:r>
          </a:p>
        </p:txBody>
      </p:sp>
    </p:spTree>
    <p:extLst>
      <p:ext uri="{BB962C8B-B14F-4D97-AF65-F5344CB8AC3E}">
        <p14:creationId xmlns:p14="http://schemas.microsoft.com/office/powerpoint/2010/main" val="16533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55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 </a:t>
            </a: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(team of collaborating </a:t>
            </a:r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487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8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0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-517598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-597963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-236322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-316686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495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26172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796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196093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196093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196093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9823" y="529017"/>
            <a:ext cx="1038044" cy="9907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982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982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982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982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2715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1893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2715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893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21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906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-1158049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-1158049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-1158049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-1158049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-1158049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36885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141362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-2096006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00002" y="14530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070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89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37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-3541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-524921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74584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91134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139563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5190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615587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2621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90657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147600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155636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52961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7207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8410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9612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0815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92684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endCxn id="9" idx="1"/>
          </p:cNvCxnSpPr>
          <p:nvPr/>
        </p:nvCxnSpPr>
        <p:spPr>
          <a:xfrm flipV="1">
            <a:off x="1094094" y="1024416"/>
            <a:ext cx="1685729" cy="925268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52291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6537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97740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8943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-335529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906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241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113858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-91365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-8801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-860078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-83329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8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80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396520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384516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-366761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8055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136215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-1643811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-779486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7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0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13B915DA-593F-4C6E-A3D4-49BE3F913249}"/>
              </a:ext>
            </a:extLst>
          </p:cNvPr>
          <p:cNvSpPr/>
          <p:nvPr/>
        </p:nvSpPr>
        <p:spPr>
          <a:xfrm>
            <a:off x="2889815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D82A509-A49F-4AB3-8847-C784E8F9ED2E}"/>
              </a:ext>
            </a:extLst>
          </p:cNvPr>
          <p:cNvSpPr/>
          <p:nvPr/>
        </p:nvSpPr>
        <p:spPr>
          <a:xfrm>
            <a:off x="3281593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22C9521-8F51-4ACB-9501-3D1E717F652D}"/>
              </a:ext>
            </a:extLst>
          </p:cNvPr>
          <p:cNvSpPr/>
          <p:nvPr/>
        </p:nvSpPr>
        <p:spPr>
          <a:xfrm>
            <a:off x="2889815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195EDD3-4BE0-4C16-8C89-EB4E1614F618}"/>
              </a:ext>
            </a:extLst>
          </p:cNvPr>
          <p:cNvSpPr/>
          <p:nvPr/>
        </p:nvSpPr>
        <p:spPr>
          <a:xfrm>
            <a:off x="3281593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6EA1161-EC80-4BB1-8192-1A4E7B52B178}"/>
              </a:ext>
            </a:extLst>
          </p:cNvPr>
          <p:cNvCxnSpPr>
            <a:cxnSpLocks/>
          </p:cNvCxnSpPr>
          <p:nvPr/>
        </p:nvCxnSpPr>
        <p:spPr>
          <a:xfrm flipH="1">
            <a:off x="3807821" y="560841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42A8DA7-B6F4-48D6-9A64-D6FF169EB31B}"/>
              </a:ext>
            </a:extLst>
          </p:cNvPr>
          <p:cNvSpPr txBox="1"/>
          <p:nvPr/>
        </p:nvSpPr>
        <p:spPr>
          <a:xfrm>
            <a:off x="3888186" y="40643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EC5C107-62E0-497A-93B3-9912CBD77A53}"/>
              </a:ext>
            </a:extLst>
          </p:cNvPr>
          <p:cNvSpPr/>
          <p:nvPr/>
        </p:nvSpPr>
        <p:spPr>
          <a:xfrm>
            <a:off x="2889815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B01302-E54B-41B5-902E-E1A5C30E686C}"/>
              </a:ext>
            </a:extLst>
          </p:cNvPr>
          <p:cNvSpPr/>
          <p:nvPr/>
        </p:nvSpPr>
        <p:spPr>
          <a:xfrm>
            <a:off x="3281593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FD1B457-2DCA-4E7D-B485-8D4C4A3A69B8}"/>
              </a:ext>
            </a:extLst>
          </p:cNvPr>
          <p:cNvSpPr/>
          <p:nvPr/>
        </p:nvSpPr>
        <p:spPr>
          <a:xfrm>
            <a:off x="5554980" y="804011"/>
            <a:ext cx="3176608" cy="2325189"/>
          </a:xfrm>
          <a:prstGeom prst="wedgeRectCallout">
            <a:avLst>
              <a:gd name="adj1" fmla="val -59425"/>
              <a:gd name="adj2" fmla="val 2762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consumer group consumes all messages (once)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 consumer in a group consumes from one or more partitions (no partition is consumed by more than one consumer in a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more consumers in a group than partitions in the topic, some consumers get no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consumers disappear from a group, their partition(s) are reassigned to other consumers in the group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376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pPr lvl="1"/>
            <a:r>
              <a:rPr lang="nl-NL" dirty="0"/>
              <a:t>Parallel processing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leading to “de facto standard”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with</a:t>
            </a:r>
            <a:r>
              <a:rPr lang="nl-NL" dirty="0"/>
              <a:t> data. Lots of it.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BA8A14E-C665-670E-0281-B57C76A016E9}"/>
              </a:ext>
            </a:extLst>
          </p:cNvPr>
          <p:cNvSpPr/>
          <p:nvPr/>
        </p:nvSpPr>
        <p:spPr>
          <a:xfrm>
            <a:off x="5386259" y="144017"/>
            <a:ext cx="1098046" cy="68400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 Lake</a:t>
            </a:r>
            <a:endParaRPr lang="en-NL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6905750-E19A-9B81-408A-02C07106FA27}"/>
              </a:ext>
            </a:extLst>
          </p:cNvPr>
          <p:cNvCxnSpPr>
            <a:stCxn id="3" idx="0"/>
            <a:endCxn id="7" idx="2"/>
          </p:cNvCxnSpPr>
          <p:nvPr/>
        </p:nvCxnSpPr>
        <p:spPr>
          <a:xfrm rot="5400000" flipH="1" flipV="1">
            <a:off x="3747965" y="594085"/>
            <a:ext cx="1746361" cy="15302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2D91224C-286F-B281-CFC1-31A1041C8025}"/>
              </a:ext>
            </a:extLst>
          </p:cNvPr>
          <p:cNvSpPr/>
          <p:nvPr/>
        </p:nvSpPr>
        <p:spPr>
          <a:xfrm>
            <a:off x="3762866" y="969792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30644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96" y="3660049"/>
            <a:ext cx="1177334" cy="12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40" y="4123133"/>
            <a:ext cx="1573627" cy="7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99" y="3897254"/>
            <a:ext cx="1494264" cy="49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9" y="4060373"/>
            <a:ext cx="1156514" cy="68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429" y="4473305"/>
            <a:ext cx="423213" cy="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5896" y="3809731"/>
            <a:ext cx="843325" cy="6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16BCEBA4-6B9A-3D6E-CA1D-C9D5AA26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Orders of magnitude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Wave 55">
            <a:extLst>
              <a:ext uri="{FF2B5EF4-FFF2-40B4-BE49-F238E27FC236}">
                <a16:creationId xmlns:a16="http://schemas.microsoft.com/office/drawing/2014/main" id="{7A2656B4-79BC-4B28-961D-A56DE2217E9F}"/>
              </a:ext>
            </a:extLst>
          </p:cNvPr>
          <p:cNvSpPr/>
          <p:nvPr/>
        </p:nvSpPr>
        <p:spPr>
          <a:xfrm>
            <a:off x="381002" y="1105430"/>
            <a:ext cx="2048215" cy="773929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150K </a:t>
            </a:r>
            <a:r>
              <a:rPr lang="nl-NL" sz="2000" dirty="0" err="1"/>
              <a:t>devices</a:t>
            </a:r>
            <a:endParaRPr lang="en-NL" sz="2000" dirty="0"/>
          </a:p>
        </p:txBody>
      </p:sp>
      <p:sp>
        <p:nvSpPr>
          <p:cNvPr id="57" name="Wave 56">
            <a:extLst>
              <a:ext uri="{FF2B5EF4-FFF2-40B4-BE49-F238E27FC236}">
                <a16:creationId xmlns:a16="http://schemas.microsoft.com/office/drawing/2014/main" id="{86AB75F6-76EA-46CE-B503-39190CC5493F}"/>
              </a:ext>
            </a:extLst>
          </p:cNvPr>
          <p:cNvSpPr/>
          <p:nvPr/>
        </p:nvSpPr>
        <p:spPr>
          <a:xfrm>
            <a:off x="1976091" y="2486703"/>
            <a:ext cx="1999212" cy="76064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/>
              <a:t>3.5M msg/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8" name="Wave 57">
            <a:extLst>
              <a:ext uri="{FF2B5EF4-FFF2-40B4-BE49-F238E27FC236}">
                <a16:creationId xmlns:a16="http://schemas.microsoft.com/office/drawing/2014/main" id="{65136F1E-B7AE-4D43-AD6B-0A99EE18DCE7}"/>
              </a:ext>
            </a:extLst>
          </p:cNvPr>
          <p:cNvSpPr/>
          <p:nvPr/>
        </p:nvSpPr>
        <p:spPr>
          <a:xfrm>
            <a:off x="260201" y="3947125"/>
            <a:ext cx="3171847" cy="712952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 dirty="0" err="1"/>
              <a:t>measurements</a:t>
            </a:r>
            <a:r>
              <a:rPr lang="nl-NL" sz="2000" dirty="0"/>
              <a:t>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9" name="Wave 58">
            <a:extLst>
              <a:ext uri="{FF2B5EF4-FFF2-40B4-BE49-F238E27FC236}">
                <a16:creationId xmlns:a16="http://schemas.microsoft.com/office/drawing/2014/main" id="{B57F5AAE-2A5A-44EB-B36C-6F43178972F8}"/>
              </a:ext>
            </a:extLst>
          </p:cNvPr>
          <p:cNvSpPr/>
          <p:nvPr/>
        </p:nvSpPr>
        <p:spPr>
          <a:xfrm>
            <a:off x="5329356" y="3429000"/>
            <a:ext cx="2326956" cy="569624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/>
              <a:t>records/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60" name="Wave 59">
            <a:extLst>
              <a:ext uri="{FF2B5EF4-FFF2-40B4-BE49-F238E27FC236}">
                <a16:creationId xmlns:a16="http://schemas.microsoft.com/office/drawing/2014/main" id="{CF44943D-0E1E-4357-8DA9-E6BD6D04B743}"/>
              </a:ext>
            </a:extLst>
          </p:cNvPr>
          <p:cNvSpPr/>
          <p:nvPr/>
        </p:nvSpPr>
        <p:spPr>
          <a:xfrm>
            <a:off x="6621597" y="1038226"/>
            <a:ext cx="2138089" cy="546766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12M </a:t>
            </a:r>
            <a:r>
              <a:rPr lang="nl-NL" sz="2000"/>
              <a:t>events/</a:t>
            </a:r>
            <a:r>
              <a:rPr lang="nl-NL" sz="2000" dirty="0" err="1"/>
              <a:t>day</a:t>
            </a:r>
            <a:endParaRPr lang="en-NL" sz="2000" dirty="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EFF06C72-A00E-3DA1-48BF-9FB53BFF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3CF8-D44F-ABA6-A0EF-2BF4BF4A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ING – Fraud detection in ATM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6D5A-9A9A-DAF2-401F-99FE1DE2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ATM transaction request</a:t>
            </a:r>
          </a:p>
          <a:p>
            <a:pPr lvl="1"/>
            <a:r>
              <a:rPr lang="en-US" dirty="0"/>
              <a:t>is handled synchronously – check account, create transaction, …</a:t>
            </a:r>
          </a:p>
          <a:p>
            <a:pPr lvl="1"/>
            <a:r>
              <a:rPr lang="en-US" dirty="0"/>
              <a:t>is published to be evaluated for potential fraud</a:t>
            </a:r>
          </a:p>
          <a:p>
            <a:pPr lvl="2"/>
            <a:r>
              <a:rPr lang="en-US" dirty="0"/>
              <a:t>to a Kafka Topic</a:t>
            </a:r>
          </a:p>
          <a:p>
            <a:pPr lvl="2"/>
            <a:r>
              <a:rPr lang="en-US" dirty="0"/>
              <a:t>fraud detection has 800 </a:t>
            </a:r>
            <a:r>
              <a:rPr lang="en-US" dirty="0" err="1"/>
              <a:t>ms</a:t>
            </a:r>
            <a:r>
              <a:rPr lang="en-US" dirty="0"/>
              <a:t> to put a stop to the transaction</a:t>
            </a:r>
          </a:p>
          <a:p>
            <a:pPr lvl="3"/>
            <a:r>
              <a:rPr lang="en-US" dirty="0"/>
              <a:t>fraud detectors run in a consumer group working in parallel to analyze transactions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8BECC-A571-26D3-6E68-1713E6E5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689167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b="1" dirty="0"/>
              <a:t>Connected Cars, Manufacturing</a:t>
            </a:r>
            <a:r>
              <a:rPr lang="en-US" dirty="0"/>
              <a:t>, Mobility, Gaming, Betting</a:t>
            </a:r>
          </a:p>
          <a:p>
            <a:r>
              <a:rPr lang="en-US" dirty="0"/>
              <a:t>Tesla: </a:t>
            </a:r>
            <a:r>
              <a:rPr lang="en-US" i="1" dirty="0"/>
              <a:t>Processing and analyzing the data from their vehicles, smart grids, and factories and integrating with the rest of the IT backend services in real-time is a crucial piece of Tesla’s success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6DF19D-A3BD-4148-BD1C-28585596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0" y="2006272"/>
            <a:ext cx="4309552" cy="24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396E34-2FBA-4BD7-AE8A-27DBB596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4" t="4546"/>
          <a:stretch/>
        </p:blipFill>
        <p:spPr bwMode="auto">
          <a:xfrm>
            <a:off x="6115042" y="2369820"/>
            <a:ext cx="2753686" cy="2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228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Mobility, </a:t>
            </a:r>
            <a:r>
              <a:rPr lang="en-US" b="1" dirty="0"/>
              <a:t>Gaming</a:t>
            </a:r>
            <a:r>
              <a:rPr lang="en-US" dirty="0"/>
              <a:t>, Betting</a:t>
            </a:r>
          </a:p>
          <a:p>
            <a:r>
              <a:rPr lang="en-US" dirty="0"/>
              <a:t>Regulatory compliance and zero data loss are crucial.</a:t>
            </a:r>
          </a:p>
          <a:p>
            <a:pPr lvl="1"/>
            <a:r>
              <a:rPr lang="en-US" i="1" dirty="0"/>
              <a:t>transactionally safe data replication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E040035-06EB-4723-AE30-49FE18D5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92" y="1847135"/>
            <a:ext cx="4235028" cy="23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46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</a:t>
            </a:r>
            <a:r>
              <a:rPr lang="en-US" b="1" dirty="0"/>
              <a:t>Mobility</a:t>
            </a:r>
            <a:r>
              <a:rPr lang="en-US" dirty="0"/>
              <a:t>, Gaming, Betting</a:t>
            </a:r>
          </a:p>
          <a:p>
            <a:r>
              <a:rPr lang="en-US" dirty="0"/>
              <a:t>Royal Caribbean: </a:t>
            </a:r>
            <a:r>
              <a:rPr lang="en-US" i="1" dirty="0"/>
              <a:t>Each cruise ship has a Kafka cluster running locally for use cases such as payment processing, loyalty information, customer recommendations, etc. Sync with shore when entering a port.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D718F6-BAE5-4FAC-9A9D-ABD69333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0" y="2104330"/>
            <a:ext cx="4233003" cy="2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783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in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/>
              <a:t>single </a:t>
            </a:r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1"/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partitions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 Consumer Group</a:t>
            </a:r>
          </a:p>
          <a:p>
            <a:r>
              <a:rPr lang="nl-NL" dirty="0"/>
              <a:t>Show AK HQ Web UI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Handson</a:t>
            </a:r>
            <a:r>
              <a:rPr lang="nl-NL" dirty="0"/>
              <a:t> –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i="1" dirty="0" err="1"/>
              <a:t>your</a:t>
            </a:r>
            <a:r>
              <a:rPr lang="nl-NL" dirty="0"/>
              <a:t> hand at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Kafkacat</a:t>
            </a:r>
            <a:r>
              <a:rPr lang="nl-NL" dirty="0"/>
              <a:t> (</a:t>
            </a:r>
            <a:r>
              <a:rPr lang="nl-NL" dirty="0" err="1"/>
              <a:t>kcat</a:t>
            </a:r>
            <a:r>
              <a:rPr lang="nl-NL" dirty="0"/>
              <a:t>) CLI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Multiple </a:t>
            </a:r>
            <a:r>
              <a:rPr lang="nl-NL" dirty="0" err="1"/>
              <a:t>Partitions</a:t>
            </a:r>
            <a:r>
              <a:rPr lang="nl-NL" dirty="0"/>
              <a:t> &amp; Consumer Group</a:t>
            </a:r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partitions</a:t>
            </a:r>
            <a:endParaRPr lang="nl-NL" dirty="0"/>
          </a:p>
          <a:p>
            <a:pPr lvl="1"/>
            <a:r>
              <a:rPr lang="nl-NL" dirty="0"/>
              <a:t>parallel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consumption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consumers</a:t>
            </a:r>
            <a:br>
              <a:rPr lang="nl-NL" dirty="0"/>
            </a:br>
            <a:r>
              <a:rPr lang="nl-NL" dirty="0" err="1"/>
              <a:t>teaming</a:t>
            </a:r>
            <a:r>
              <a:rPr lang="nl-NL" dirty="0"/>
              <a:t> up in a Consumer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73AF9D-AC8B-DA01-09D0-1BBEFFD022A5}"/>
              </a:ext>
            </a:extLst>
          </p:cNvPr>
          <p:cNvSpPr/>
          <p:nvPr/>
        </p:nvSpPr>
        <p:spPr>
          <a:xfrm>
            <a:off x="6213301" y="2920919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29092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1355349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09A-6060-2136-C6C9-4BB27E9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B2B71-8D52-69C3-DD1D-CBEBD4DB8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9" y="787268"/>
            <a:ext cx="6623999" cy="3780000"/>
          </a:xfrm>
        </p:spPr>
        <p:txBody>
          <a:bodyPr/>
          <a:lstStyle/>
          <a:p>
            <a:r>
              <a:rPr lang="en-US" dirty="0"/>
              <a:t>Launch GitHub lab repo into </a:t>
            </a:r>
            <a:r>
              <a:rPr lang="en-US" dirty="0" err="1"/>
              <a:t>Gitpod</a:t>
            </a:r>
            <a:r>
              <a:rPr lang="en-US" dirty="0"/>
              <a:t> workspace</a:t>
            </a:r>
          </a:p>
          <a:p>
            <a:pPr lvl="1"/>
            <a:r>
              <a:rPr lang="en-US" sz="1100" i="1" dirty="0"/>
              <a:t>GitHub repository: github.com/lucasjellema/fontys-fall2022-microservices-messaging-kafka-dapr</a:t>
            </a:r>
          </a:p>
          <a:p>
            <a:pPr lvl="1"/>
            <a:r>
              <a:rPr lang="en-US" sz="1100" b="1" i="1" dirty="0" err="1"/>
              <a:t>gitpod.io#https</a:t>
            </a:r>
            <a:r>
              <a:rPr lang="en-US" sz="1100" b="1" i="1" dirty="0"/>
              <a:t>://</a:t>
            </a:r>
            <a:r>
              <a:rPr lang="en-US" sz="1100" i="1" dirty="0"/>
              <a:t>lucasjellema/fontys-fall2022-microservices-messaging-kafka-dapr</a:t>
            </a:r>
          </a:p>
          <a:p>
            <a:pPr marL="180000" lvl="1" indent="0">
              <a:buNone/>
            </a:pPr>
            <a:endParaRPr lang="en-US" sz="11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344BA-021E-9339-E7D4-4AE0D10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631C9-E0A1-C403-D501-D8982DE8F4A5}"/>
              </a:ext>
            </a:extLst>
          </p:cNvPr>
          <p:cNvSpPr/>
          <p:nvPr/>
        </p:nvSpPr>
        <p:spPr>
          <a:xfrm>
            <a:off x="5598082" y="1382070"/>
            <a:ext cx="3413294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46878-0D2D-7F66-C8FD-CB33B504DAA2}"/>
              </a:ext>
            </a:extLst>
          </p:cNvPr>
          <p:cNvSpPr txBox="1"/>
          <p:nvPr/>
        </p:nvSpPr>
        <p:spPr>
          <a:xfrm>
            <a:off x="6894727" y="4662142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615E9090-95A0-BF01-081B-2023282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68304" y="4619534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D6AEF0-EB13-7770-EF03-D905207BA132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22216" y="1463478"/>
            <a:ext cx="3087476" cy="30523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8D9371F-6086-27C2-A538-916356B3D5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4309" y="2279291"/>
            <a:ext cx="4993044" cy="2436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316261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messaging and Apache Kafka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Asynchronous communication – Messaging for people and systems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Introducing Apache Kafka – what, why, when, how</a:t>
            </a:r>
          </a:p>
          <a:p>
            <a:pPr lvl="1"/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Handson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with Apache Kafka</a:t>
            </a:r>
          </a:p>
          <a:p>
            <a:r>
              <a:rPr lang="en-US" dirty="0"/>
              <a:t>Microservices</a:t>
            </a:r>
          </a:p>
          <a:p>
            <a:r>
              <a:rPr lang="en-US" dirty="0"/>
              <a:t>Quick Intro to programming in Node[.</a:t>
            </a:r>
            <a:r>
              <a:rPr lang="en-US" dirty="0" err="1"/>
              <a:t>js</a:t>
            </a:r>
            <a:r>
              <a:rPr lang="en-US" dirty="0"/>
              <a:t>]</a:t>
            </a:r>
          </a:p>
          <a:p>
            <a:r>
              <a:rPr lang="en-US" i="1" dirty="0" err="1"/>
              <a:t>Handson</a:t>
            </a:r>
            <a:r>
              <a:rPr lang="en-US" i="1" dirty="0"/>
              <a:t> Asynchronous interactions through Node and Apache Kafka</a:t>
            </a:r>
            <a:br>
              <a:rPr lang="en-US" i="1" dirty="0"/>
            </a:br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926" y="898520"/>
            <a:ext cx="1863701" cy="9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F0A454A-F9BA-3C71-5037-6A21688A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4631" y="2166159"/>
            <a:ext cx="1319366" cy="80811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25431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>
            <a:extLst>
              <a:ext uri="{FF2B5EF4-FFF2-40B4-BE49-F238E27FC236}">
                <a16:creationId xmlns:a16="http://schemas.microsoft.com/office/drawing/2014/main" id="{BE2FA6D4-ED4B-430F-BF41-95F14D98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" y="4293251"/>
            <a:ext cx="942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-800x540-Feenstra-logo-1 - i4talent detachering">
            <a:extLst>
              <a:ext uri="{FF2B5EF4-FFF2-40B4-BE49-F238E27FC236}">
                <a16:creationId xmlns:a16="http://schemas.microsoft.com/office/drawing/2014/main" id="{30D33B6E-8D31-443D-AA47-C62169F87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10" y="4151147"/>
            <a:ext cx="719189" cy="4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emperatuur &amp; luchtvochtigheid Brocacef worden 24/7 bewaakt &amp; beheerd">
            <a:extLst>
              <a:ext uri="{FF2B5EF4-FFF2-40B4-BE49-F238E27FC236}">
                <a16:creationId xmlns:a16="http://schemas.microsoft.com/office/drawing/2014/main" id="{37AE851D-FB87-4420-BF52-D6A019D3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70" y="3717408"/>
            <a:ext cx="633790" cy="3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00" y="4343495"/>
            <a:ext cx="573397" cy="5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73" y="3968395"/>
            <a:ext cx="1529912" cy="76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10" y="4461473"/>
            <a:ext cx="1290700" cy="4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" y="3861888"/>
            <a:ext cx="1035360" cy="6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agrid - Startupbootcamp">
            <a:extLst>
              <a:ext uri="{FF2B5EF4-FFF2-40B4-BE49-F238E27FC236}">
                <a16:creationId xmlns:a16="http://schemas.microsoft.com/office/drawing/2014/main" id="{09149564-CE9E-44BF-8C4E-196FEEEF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350" y="4174978"/>
            <a:ext cx="1664943" cy="9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AC36-B37B-4EC2-98E4-C8EB9FB0D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1823" y="4663149"/>
            <a:ext cx="825900" cy="253797"/>
          </a:xfrm>
          <a:prstGeom prst="rect">
            <a:avLst/>
          </a:prstGeom>
        </p:spPr>
      </p:pic>
      <p:pic>
        <p:nvPicPr>
          <p:cNvPr id="1040" name="Picture 16" descr="logo-gemeente-amsterdam - DMH Entertainment">
            <a:extLst>
              <a:ext uri="{FF2B5EF4-FFF2-40B4-BE49-F238E27FC236}">
                <a16:creationId xmlns:a16="http://schemas.microsoft.com/office/drawing/2014/main" id="{239BE520-A26E-4DB4-8659-F8300BAB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66" y="3792537"/>
            <a:ext cx="1278589" cy="4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D Animal Health &gt; Metropolitan Food Security">
            <a:extLst>
              <a:ext uri="{FF2B5EF4-FFF2-40B4-BE49-F238E27FC236}">
                <a16:creationId xmlns:a16="http://schemas.microsoft.com/office/drawing/2014/main" id="{9B1E95C7-0E0C-4574-951A-3C6DD563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77" y="3801601"/>
            <a:ext cx="1013881" cy="7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D0D9E650-9642-418A-BDD1-BB6767C33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58" y="3710297"/>
            <a:ext cx="937632" cy="5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1520" y="3700183"/>
            <a:ext cx="1090885" cy="817579"/>
          </a:xfrm>
          <a:prstGeom prst="rect">
            <a:avLst/>
          </a:prstGeom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662B374-274B-4B8F-A935-9C0BEB72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3" y="4663346"/>
            <a:ext cx="1139297" cy="20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laza - Koppelt softwaresysteem met verzekeraars &amp; serviceproviders">
            <a:extLst>
              <a:ext uri="{FF2B5EF4-FFF2-40B4-BE49-F238E27FC236}">
                <a16:creationId xmlns:a16="http://schemas.microsoft.com/office/drawing/2014/main" id="{17162017-A3FE-405E-95F0-EC3AF201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42" y="3673180"/>
            <a:ext cx="816971" cy="2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0CCAF-833C-4749-AA96-574A3F5D1F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8573" y="4731109"/>
            <a:ext cx="1432947" cy="264544"/>
          </a:xfrm>
          <a:prstGeom prst="rect">
            <a:avLst/>
          </a:prstGeom>
        </p:spPr>
      </p:pic>
      <p:pic>
        <p:nvPicPr>
          <p:cNvPr id="2056" name="Picture 8" descr="De nieuwe generatie software voor de flexmarkt - Pivoton">
            <a:extLst>
              <a:ext uri="{FF2B5EF4-FFF2-40B4-BE49-F238E27FC236}">
                <a16:creationId xmlns:a16="http://schemas.microsoft.com/office/drawing/2014/main" id="{E1782796-1A0F-4CFC-B375-AC7512FE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89" y="3712019"/>
            <a:ext cx="985573" cy="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9C58713B-BB1E-45C3-8EE6-1A3F4578FC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3626" y="2840205"/>
            <a:ext cx="811157" cy="168596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51F569C-4FD1-4729-9BE2-751AB261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00" y="3711271"/>
            <a:ext cx="517908" cy="26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B1343811-2BAB-45A1-9654-E00861A8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55" y="4312872"/>
            <a:ext cx="421463" cy="2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087BD06-DAF6-4213-91C7-EADF315E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919" y="4467180"/>
            <a:ext cx="703890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C770F95-DF4D-4BC3-B213-BE66F08A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99" y="3692063"/>
            <a:ext cx="8191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BC7139A6-C716-4271-8C30-EDDDB046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78" y="4108657"/>
            <a:ext cx="611991" cy="3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22F5BBB-8617-4DAD-8527-1F612236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59" y="4003807"/>
            <a:ext cx="391481" cy="2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457C18F5-9401-403C-96D9-289F6BA8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156" y="4652629"/>
            <a:ext cx="534157" cy="3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D735CAC3-ADE9-4423-A953-C1155861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87" y="4554896"/>
            <a:ext cx="6572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501F01A3-5588-46AF-B3CB-4888D08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93" y="4350873"/>
            <a:ext cx="8001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57" y="3717408"/>
            <a:ext cx="615666" cy="64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2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D813-4AF4-4175-B225-708EEF10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C0EA-341F-4E2F-8515-C6BFA1D9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Collection of (business) functionality</a:t>
            </a:r>
          </a:p>
          <a:p>
            <a:pPr lvl="1"/>
            <a:r>
              <a:rPr lang="en-US" dirty="0"/>
              <a:t>implemented with COTS, code, platform &amp; infra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BF81E-4092-49B4-AEE2-9CD2603A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FF65D8-D93B-44CB-8994-49CBCC03CC26}"/>
              </a:ext>
            </a:extLst>
          </p:cNvPr>
          <p:cNvGrpSpPr/>
          <p:nvPr/>
        </p:nvGrpSpPr>
        <p:grpSpPr>
          <a:xfrm>
            <a:off x="1137834" y="1359234"/>
            <a:ext cx="7283122" cy="3547264"/>
            <a:chOff x="-319573" y="250139"/>
            <a:chExt cx="12720666" cy="6421862"/>
          </a:xfrm>
        </p:grpSpPr>
        <p:pic>
          <p:nvPicPr>
            <p:cNvPr id="5" name="Picture 22" descr="OutSystems: het app development platform voor jouw organisatie | Indocs">
              <a:extLst>
                <a:ext uri="{FF2B5EF4-FFF2-40B4-BE49-F238E27FC236}">
                  <a16:creationId xmlns:a16="http://schemas.microsoft.com/office/drawing/2014/main" id="{B6AD62B1-EBBE-4F15-BE1C-F9416094E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628" y="2664100"/>
              <a:ext cx="1242360" cy="69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673813-85D1-4A21-907E-A2C8702FCB63}"/>
                </a:ext>
              </a:extLst>
            </p:cNvPr>
            <p:cNvSpPr/>
            <p:nvPr/>
          </p:nvSpPr>
          <p:spPr>
            <a:xfrm>
              <a:off x="128859" y="3810048"/>
              <a:ext cx="11964020" cy="436136"/>
            </a:xfrm>
            <a:prstGeom prst="rect">
              <a:avLst/>
            </a:prstGeom>
            <a:gradFill flip="none" rotWithShape="1">
              <a:gsLst>
                <a:gs pos="32000">
                  <a:srgbClr val="A3DCF2"/>
                </a:gs>
                <a:gs pos="0">
                  <a:schemeClr val="accent1">
                    <a:lumMod val="75000"/>
                  </a:schemeClr>
                </a:gs>
                <a:gs pos="54000">
                  <a:schemeClr val="accent1">
                    <a:tint val="44500"/>
                    <a:satMod val="160000"/>
                  </a:schemeClr>
                </a:gs>
                <a:gs pos="77000">
                  <a:srgbClr val="CCEAF6"/>
                </a:gs>
                <a:gs pos="100000">
                  <a:schemeClr val="bg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AD86D6-2A2F-4C86-AC8F-44DA22FC70B7}"/>
                </a:ext>
              </a:extLst>
            </p:cNvPr>
            <p:cNvSpPr txBox="1"/>
            <p:nvPr/>
          </p:nvSpPr>
          <p:spPr>
            <a:xfrm>
              <a:off x="218067" y="3894744"/>
              <a:ext cx="86513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000000"/>
                  </a:solidFill>
                  <a:latin typeface="Arial" panose="020B0604020202020204"/>
                </a:rPr>
                <a:t>standard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AB604C-C192-4868-BEC0-B1741A87AD45}"/>
                </a:ext>
              </a:extLst>
            </p:cNvPr>
            <p:cNvSpPr txBox="1"/>
            <p:nvPr/>
          </p:nvSpPr>
          <p:spPr>
            <a:xfrm>
              <a:off x="11249834" y="3894744"/>
              <a:ext cx="71954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FFFFFF"/>
                  </a:solidFill>
                  <a:latin typeface="Arial" panose="020B0604020202020204"/>
                </a:rPr>
                <a:t>custom</a:t>
              </a:r>
            </a:p>
          </p:txBody>
        </p:sp>
        <p:pic>
          <p:nvPicPr>
            <p:cNvPr id="9" name="Picture 4" descr="nice cloud">
              <a:extLst>
                <a:ext uri="{FF2B5EF4-FFF2-40B4-BE49-F238E27FC236}">
                  <a16:creationId xmlns:a16="http://schemas.microsoft.com/office/drawing/2014/main" id="{E9449BF0-8E5E-4472-80D6-C9A2AC874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2833" y="2687585"/>
              <a:ext cx="1593525" cy="120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BBBF9D77-3ABD-4B38-B404-C255F4A9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041" y="2955420"/>
              <a:ext cx="1313792" cy="66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Samenvatting: Blue Yonder levert Supply Chain Solution voor Philip Morris  International | Business Wire">
              <a:extLst>
                <a:ext uri="{FF2B5EF4-FFF2-40B4-BE49-F238E27FC236}">
                  <a16:creationId xmlns:a16="http://schemas.microsoft.com/office/drawing/2014/main" id="{3129240E-2053-4026-9269-BEA838C1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060" y="2646817"/>
              <a:ext cx="1152000" cy="60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Working at Ultimo | Ultimo Software Solutions">
              <a:extLst>
                <a:ext uri="{FF2B5EF4-FFF2-40B4-BE49-F238E27FC236}">
                  <a16:creationId xmlns:a16="http://schemas.microsoft.com/office/drawing/2014/main" id="{7E8CA570-00A3-48B0-88B0-62868BC94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413" y="3157432"/>
              <a:ext cx="1487295" cy="18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Magento ContentServ Integration | Connect eCommerce to PIMsoftware">
              <a:extLst>
                <a:ext uri="{FF2B5EF4-FFF2-40B4-BE49-F238E27FC236}">
                  <a16:creationId xmlns:a16="http://schemas.microsoft.com/office/drawing/2014/main" id="{C491E74E-7EB6-4445-B0E9-50BF07E30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417" y="3086234"/>
              <a:ext cx="1487295" cy="84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Microsoft Dynamics 365: all-in-one bedrijfsbeheerplatform | VanRoey.be">
              <a:extLst>
                <a:ext uri="{FF2B5EF4-FFF2-40B4-BE49-F238E27FC236}">
                  <a16:creationId xmlns:a16="http://schemas.microsoft.com/office/drawing/2014/main" id="{C0CB77F7-54B1-4053-A281-5CF939F6A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034" y="3336449"/>
              <a:ext cx="1343412" cy="41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Snagit_SNG84A">
              <a:extLst>
                <a:ext uri="{FF2B5EF4-FFF2-40B4-BE49-F238E27FC236}">
                  <a16:creationId xmlns:a16="http://schemas.microsoft.com/office/drawing/2014/main" id="{0DACC744-089F-4D4E-BD6F-48C7B829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93565" y="2448423"/>
              <a:ext cx="1330960" cy="418103"/>
            </a:xfrm>
            <a:prstGeom prst="rect">
              <a:avLst/>
            </a:prstGeom>
          </p:spPr>
        </p:pic>
        <p:pic>
          <p:nvPicPr>
            <p:cNvPr id="16" name="Snagit_SNG85A">
              <a:extLst>
                <a:ext uri="{FF2B5EF4-FFF2-40B4-BE49-F238E27FC236}">
                  <a16:creationId xmlns:a16="http://schemas.microsoft.com/office/drawing/2014/main" id="{0179F7A8-8759-4991-A0C7-82CE6D82A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2687" y="2777639"/>
              <a:ext cx="1068836" cy="326363"/>
            </a:xfrm>
            <a:prstGeom prst="rect">
              <a:avLst/>
            </a:prstGeom>
          </p:spPr>
        </p:pic>
        <p:pic>
          <p:nvPicPr>
            <p:cNvPr id="17" name="Picture 16" descr="Download our Brand Kit general guidelines | UiPath">
              <a:extLst>
                <a:ext uri="{FF2B5EF4-FFF2-40B4-BE49-F238E27FC236}">
                  <a16:creationId xmlns:a16="http://schemas.microsoft.com/office/drawing/2014/main" id="{AD9A3258-FA6A-463D-A89A-61C243125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1846" y="3423758"/>
              <a:ext cx="898937" cy="330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icrosoft Power Automate - Eenvoudig processen automatiseren - Delta-N">
              <a:extLst>
                <a:ext uri="{FF2B5EF4-FFF2-40B4-BE49-F238E27FC236}">
                  <a16:creationId xmlns:a16="http://schemas.microsoft.com/office/drawing/2014/main" id="{3B30B5E8-4D05-4F8F-A138-263A0A68B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786" y="2657474"/>
              <a:ext cx="1481253" cy="84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DDF83DA-A41D-49F2-B565-28ACF6C7CD21}"/>
                </a:ext>
              </a:extLst>
            </p:cNvPr>
            <p:cNvSpPr/>
            <p:nvPr/>
          </p:nvSpPr>
          <p:spPr>
            <a:xfrm>
              <a:off x="2803977" y="5319069"/>
              <a:ext cx="3310169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Compute (Containers, VMs, bare metal servers)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0A06674-775A-4505-A733-63645C350D0F}"/>
                </a:ext>
              </a:extLst>
            </p:cNvPr>
            <p:cNvSpPr/>
            <p:nvPr/>
          </p:nvSpPr>
          <p:spPr>
            <a:xfrm>
              <a:off x="6363575" y="5319069"/>
              <a:ext cx="1133540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Storage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17531EE-7089-4D43-9E24-5098F90B1C47}"/>
                </a:ext>
              </a:extLst>
            </p:cNvPr>
            <p:cNvSpPr/>
            <p:nvPr/>
          </p:nvSpPr>
          <p:spPr>
            <a:xfrm>
              <a:off x="7721567" y="5319069"/>
              <a:ext cx="1493124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Network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1FF5E38-9C9B-4B9F-8A4F-E828C287D569}"/>
                </a:ext>
              </a:extLst>
            </p:cNvPr>
            <p:cNvSpPr/>
            <p:nvPr/>
          </p:nvSpPr>
          <p:spPr>
            <a:xfrm>
              <a:off x="2004203" y="4445319"/>
              <a:ext cx="150634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Database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2AC7494-2379-4098-9B2C-81B3602F6C39}"/>
                </a:ext>
              </a:extLst>
            </p:cNvPr>
            <p:cNvSpPr/>
            <p:nvPr/>
          </p:nvSpPr>
          <p:spPr>
            <a:xfrm>
              <a:off x="3759979" y="4445319"/>
              <a:ext cx="1133540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IAM/</a:t>
              </a:r>
              <a:b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LDAP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72E0243-476D-46DB-A303-1D6A7C6ECDC4}"/>
                </a:ext>
              </a:extLst>
            </p:cNvPr>
            <p:cNvSpPr/>
            <p:nvPr/>
          </p:nvSpPr>
          <p:spPr>
            <a:xfrm>
              <a:off x="5117971" y="4445319"/>
              <a:ext cx="2179344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Event / Message Broker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B5EBA03-86D4-4F5B-A5DF-E074C1DA3EC4}"/>
                </a:ext>
              </a:extLst>
            </p:cNvPr>
            <p:cNvSpPr/>
            <p:nvPr/>
          </p:nvSpPr>
          <p:spPr>
            <a:xfrm>
              <a:off x="7500516" y="4445319"/>
              <a:ext cx="109529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Web Server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E51B7FE-4645-40ED-8D82-05C1A03F617F}"/>
                </a:ext>
              </a:extLst>
            </p:cNvPr>
            <p:cNvSpPr/>
            <p:nvPr/>
          </p:nvSpPr>
          <p:spPr>
            <a:xfrm>
              <a:off x="8779136" y="4445319"/>
              <a:ext cx="1354549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API Gateway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0516485-A7B2-403F-8C92-B27CF962D5AC}"/>
                </a:ext>
              </a:extLst>
            </p:cNvPr>
            <p:cNvSpPr/>
            <p:nvPr/>
          </p:nvSpPr>
          <p:spPr>
            <a:xfrm>
              <a:off x="3634975" y="6077269"/>
              <a:ext cx="1970619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 Center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EF0F3BE-EEFF-4631-BFC7-D7328B928819}"/>
                </a:ext>
              </a:extLst>
            </p:cNvPr>
            <p:cNvSpPr/>
            <p:nvPr/>
          </p:nvSpPr>
          <p:spPr>
            <a:xfrm>
              <a:off x="5902931" y="6077269"/>
              <a:ext cx="971015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Power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8574123-7393-41A9-93D5-94844FB592B7}"/>
                </a:ext>
              </a:extLst>
            </p:cNvPr>
            <p:cNvSpPr/>
            <p:nvPr/>
          </p:nvSpPr>
          <p:spPr>
            <a:xfrm>
              <a:off x="7155114" y="6077269"/>
              <a:ext cx="1339637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Cooling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B1DD90-32B0-4542-9A3B-80F177504F8A}"/>
                </a:ext>
              </a:extLst>
            </p:cNvPr>
            <p:cNvSpPr/>
            <p:nvPr/>
          </p:nvSpPr>
          <p:spPr>
            <a:xfrm>
              <a:off x="11267553" y="5319068"/>
              <a:ext cx="1133540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hardware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EF1E7EF-0753-4D29-9170-F8A368F96862}"/>
                </a:ext>
              </a:extLst>
            </p:cNvPr>
            <p:cNvSpPr/>
            <p:nvPr/>
          </p:nvSpPr>
          <p:spPr>
            <a:xfrm>
              <a:off x="11249834" y="4431143"/>
              <a:ext cx="1151256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platform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9F511EE-E0E0-45B1-8D44-DC583A10437B}"/>
                </a:ext>
              </a:extLst>
            </p:cNvPr>
            <p:cNvSpPr/>
            <p:nvPr/>
          </p:nvSpPr>
          <p:spPr>
            <a:xfrm>
              <a:off x="792969" y="5203649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Operating System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31BA1FF-258E-4D4F-975C-0E450DD94450}"/>
                </a:ext>
              </a:extLst>
            </p:cNvPr>
            <p:cNvSpPr/>
            <p:nvPr/>
          </p:nvSpPr>
          <p:spPr>
            <a:xfrm>
              <a:off x="-319573" y="4821982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Language Runtime</a:t>
              </a:r>
            </a:p>
          </p:txBody>
        </p:sp>
        <p:pic>
          <p:nvPicPr>
            <p:cNvPr id="34" name="Picture 20" descr="power-apps-logo-c-small-custom | Analog IT Ltd">
              <a:extLst>
                <a:ext uri="{FF2B5EF4-FFF2-40B4-BE49-F238E27FC236}">
                  <a16:creationId xmlns:a16="http://schemas.microsoft.com/office/drawing/2014/main" id="{637C0087-7E3E-4C4A-96E4-0E6C4458C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623" y="3157432"/>
              <a:ext cx="1524309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6">
              <a:extLst>
                <a:ext uri="{FF2B5EF4-FFF2-40B4-BE49-F238E27FC236}">
                  <a16:creationId xmlns:a16="http://schemas.microsoft.com/office/drawing/2014/main" id="{BB89AF77-C17C-4F92-B27F-60E9E4211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835" y="3124737"/>
              <a:ext cx="1124205" cy="349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peech Bubble: Rectangle 35">
              <a:extLst>
                <a:ext uri="{FF2B5EF4-FFF2-40B4-BE49-F238E27FC236}">
                  <a16:creationId xmlns:a16="http://schemas.microsoft.com/office/drawing/2014/main" id="{86CE904E-9557-430E-9495-5F78DA437C58}"/>
                </a:ext>
              </a:extLst>
            </p:cNvPr>
            <p:cNvSpPr/>
            <p:nvPr/>
          </p:nvSpPr>
          <p:spPr>
            <a:xfrm>
              <a:off x="-82840" y="1895346"/>
              <a:ext cx="1239024" cy="553077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146673-911E-4523-BF92-EF8EAE187538}"/>
                </a:ext>
              </a:extLst>
            </p:cNvPr>
            <p:cNvSpPr txBox="1"/>
            <p:nvPr/>
          </p:nvSpPr>
          <p:spPr>
            <a:xfrm>
              <a:off x="-23361" y="1956194"/>
              <a:ext cx="1330960" cy="4457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use as is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out of the box</a:t>
              </a:r>
            </a:p>
          </p:txBody>
        </p:sp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48F1895F-1AB1-4194-84EE-4CC1DDBC204C}"/>
                </a:ext>
              </a:extLst>
            </p:cNvPr>
            <p:cNvSpPr/>
            <p:nvPr/>
          </p:nvSpPr>
          <p:spPr>
            <a:xfrm>
              <a:off x="1368248" y="1124336"/>
              <a:ext cx="1659384" cy="1399652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0E2BC-D990-4928-829A-A49DEB9EB0EC}"/>
                </a:ext>
              </a:extLst>
            </p:cNvPr>
            <p:cNvSpPr txBox="1"/>
            <p:nvPr/>
          </p:nvSpPr>
          <p:spPr>
            <a:xfrm>
              <a:off x="1414419" y="1208609"/>
              <a:ext cx="1587418" cy="8915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(pre-)integrated application platform, to be custom configured</a:t>
              </a:r>
            </a:p>
          </p:txBody>
        </p:sp>
        <p:sp>
          <p:nvSpPr>
            <p:cNvPr id="40" name="Speech Bubble: Rectangle 39">
              <a:extLst>
                <a:ext uri="{FF2B5EF4-FFF2-40B4-BE49-F238E27FC236}">
                  <a16:creationId xmlns:a16="http://schemas.microsoft.com/office/drawing/2014/main" id="{43F6C5D3-2494-4B38-9B8D-4B47D3187E6A}"/>
                </a:ext>
              </a:extLst>
            </p:cNvPr>
            <p:cNvSpPr/>
            <p:nvPr/>
          </p:nvSpPr>
          <p:spPr>
            <a:xfrm>
              <a:off x="3602246" y="521758"/>
              <a:ext cx="1724918" cy="1298414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9DAF55-902D-410F-8E25-CC2B861E057B}"/>
                </a:ext>
              </a:extLst>
            </p:cNvPr>
            <p:cNvSpPr txBox="1"/>
            <p:nvPr/>
          </p:nvSpPr>
          <p:spPr>
            <a:xfrm>
              <a:off x="3661726" y="606031"/>
              <a:ext cx="1574044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best of breed applications per functional domain. 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(custom integration)</a:t>
              </a:r>
            </a:p>
          </p:txBody>
        </p:sp>
        <p:sp>
          <p:nvSpPr>
            <p:cNvPr id="42" name="Speech Bubble: Rectangle 41">
              <a:extLst>
                <a:ext uri="{FF2B5EF4-FFF2-40B4-BE49-F238E27FC236}">
                  <a16:creationId xmlns:a16="http://schemas.microsoft.com/office/drawing/2014/main" id="{C2082180-C7C3-49B6-9FF7-3D596A73340E}"/>
                </a:ext>
              </a:extLst>
            </p:cNvPr>
            <p:cNvSpPr/>
            <p:nvPr/>
          </p:nvSpPr>
          <p:spPr>
            <a:xfrm>
              <a:off x="6393358" y="547208"/>
              <a:ext cx="1343412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7C41E3-8F6C-45FB-AE37-00774B9D0962}"/>
                </a:ext>
              </a:extLst>
            </p:cNvPr>
            <p:cNvSpPr txBox="1"/>
            <p:nvPr/>
          </p:nvSpPr>
          <p:spPr>
            <a:xfrm>
              <a:off x="6452838" y="631479"/>
              <a:ext cx="1330960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low code tools for workflow, automation, integration </a:t>
              </a:r>
              <a:r>
                <a:rPr lang="en-US" sz="800" dirty="0" err="1">
                  <a:solidFill>
                    <a:srgbClr val="000000"/>
                  </a:solidFill>
                  <a:latin typeface="Arial" panose="020B0604020202020204"/>
                </a:rPr>
                <a:t>en</a:t>
              </a: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 frontends</a:t>
              </a:r>
            </a:p>
          </p:txBody>
        </p:sp>
        <p:pic>
          <p:nvPicPr>
            <p:cNvPr id="44" name="Picture 28" descr="Zapier-Integration: Anbindung an über 2000 Web-Apps!">
              <a:extLst>
                <a:ext uri="{FF2B5EF4-FFF2-40B4-BE49-F238E27FC236}">
                  <a16:creationId xmlns:a16="http://schemas.microsoft.com/office/drawing/2014/main" id="{E437C185-2517-4FB8-98CC-6FCB58E6B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260" y="2513474"/>
              <a:ext cx="823603" cy="37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0" descr="IFTTT - Bekijk prijzen, reviews en scores - Capterra Nederland 2022">
              <a:extLst>
                <a:ext uri="{FF2B5EF4-FFF2-40B4-BE49-F238E27FC236}">
                  <a16:creationId xmlns:a16="http://schemas.microsoft.com/office/drawing/2014/main" id="{70B65590-17A5-4299-AA30-921307AB1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358" y="2248225"/>
              <a:ext cx="436137" cy="43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4605778-6203-46B1-83E1-034626A0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05734" y="2616998"/>
              <a:ext cx="667593" cy="240333"/>
            </a:xfrm>
            <a:prstGeom prst="rect">
              <a:avLst/>
            </a:prstGeom>
          </p:spPr>
        </p:pic>
        <p:sp>
          <p:nvSpPr>
            <p:cNvPr id="47" name="Speech Bubble: Rectangle 46">
              <a:extLst>
                <a:ext uri="{FF2B5EF4-FFF2-40B4-BE49-F238E27FC236}">
                  <a16:creationId xmlns:a16="http://schemas.microsoft.com/office/drawing/2014/main" id="{A3CE6400-CC7C-443F-8348-B893BDD57B5E}"/>
                </a:ext>
              </a:extLst>
            </p:cNvPr>
            <p:cNvSpPr/>
            <p:nvPr/>
          </p:nvSpPr>
          <p:spPr>
            <a:xfrm>
              <a:off x="9740279" y="250139"/>
              <a:ext cx="1873960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9A7CD-6ECA-4E0C-9950-A937BBA8147B}"/>
                </a:ext>
              </a:extLst>
            </p:cNvPr>
            <p:cNvSpPr txBox="1"/>
            <p:nvPr/>
          </p:nvSpPr>
          <p:spPr>
            <a:xfrm>
              <a:off x="9799758" y="334408"/>
              <a:ext cx="1832313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high code technology for bit &amp; pixel perfect software with tailored fit (functionally &amp; non-functionally)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A1431AE-400B-4733-9EEA-81A2BB9C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31309" y="2066377"/>
              <a:ext cx="619239" cy="3152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9FF044B-90B7-4F46-97FC-D601A90D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222773" y="2887576"/>
              <a:ext cx="1293739" cy="44383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514969F-DBF1-4FAC-9199-4256B5F9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881512" y="3268375"/>
              <a:ext cx="635000" cy="2413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4CE0C96-323B-4655-B7C0-5DF9548D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333675" y="3453639"/>
              <a:ext cx="711200" cy="342900"/>
            </a:xfrm>
            <a:prstGeom prst="rect">
              <a:avLst/>
            </a:prstGeom>
          </p:spPr>
        </p:pic>
        <p:pic>
          <p:nvPicPr>
            <p:cNvPr id="53" name="Picture 34" descr="NET – Logos Download">
              <a:extLst>
                <a:ext uri="{FF2B5EF4-FFF2-40B4-BE49-F238E27FC236}">
                  <a16:creationId xmlns:a16="http://schemas.microsoft.com/office/drawing/2014/main" id="{C15DAADC-9DF8-41A0-88BA-ABA18E60C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6713" y="2235353"/>
              <a:ext cx="628456" cy="59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2869670-5501-4C34-8260-4981747D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09499" y="3241195"/>
              <a:ext cx="489067" cy="260141"/>
            </a:xfrm>
            <a:prstGeom prst="rect">
              <a:avLst/>
            </a:prstGeom>
          </p:spPr>
        </p:pic>
        <p:pic>
          <p:nvPicPr>
            <p:cNvPr id="55" name="Picture 36" descr="Download C++ Logo in SVG Vector or PNG File Format - Logo.wine">
              <a:extLst>
                <a:ext uri="{FF2B5EF4-FFF2-40B4-BE49-F238E27FC236}">
                  <a16:creationId xmlns:a16="http://schemas.microsoft.com/office/drawing/2014/main" id="{B8D9B12A-A030-4A03-9EB3-6A02464B0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0758" y="2696380"/>
              <a:ext cx="823604" cy="54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38" descr="Mulesoft | SynTouch">
              <a:extLst>
                <a:ext uri="{FF2B5EF4-FFF2-40B4-BE49-F238E27FC236}">
                  <a16:creationId xmlns:a16="http://schemas.microsoft.com/office/drawing/2014/main" id="{EE5558EF-CA1E-4C22-89B0-AEBDD8B1C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8208" y="3475787"/>
              <a:ext cx="928115" cy="302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0" descr="Microsoft Graph in Azure Logic Apps | StarWind Blog">
              <a:extLst>
                <a:ext uri="{FF2B5EF4-FFF2-40B4-BE49-F238E27FC236}">
                  <a16:creationId xmlns:a16="http://schemas.microsoft.com/office/drawing/2014/main" id="{53AF6145-B697-4062-A3E7-96365AB02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72" y="2737164"/>
              <a:ext cx="791824" cy="39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2">
              <a:extLst>
                <a:ext uri="{FF2B5EF4-FFF2-40B4-BE49-F238E27FC236}">
                  <a16:creationId xmlns:a16="http://schemas.microsoft.com/office/drawing/2014/main" id="{53BFBC59-5AFE-4634-972C-BA8EB527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685" y="1978964"/>
              <a:ext cx="970560" cy="21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A4F525-5A80-4396-BDCB-35B4A7A13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768879" y="2374652"/>
              <a:ext cx="823603" cy="467725"/>
            </a:xfrm>
            <a:prstGeom prst="rect">
              <a:avLst/>
            </a:prstGeom>
          </p:spPr>
        </p:pic>
        <p:pic>
          <p:nvPicPr>
            <p:cNvPr id="60" name="Picture 44">
              <a:extLst>
                <a:ext uri="{FF2B5EF4-FFF2-40B4-BE49-F238E27FC236}">
                  <a16:creationId xmlns:a16="http://schemas.microsoft.com/office/drawing/2014/main" id="{E5ACDCFF-C196-48C0-B762-B680DE1A3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425" y="2707839"/>
              <a:ext cx="898315" cy="25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6" descr="Blazor: Een korte introductie | Covadis">
              <a:extLst>
                <a:ext uri="{FF2B5EF4-FFF2-40B4-BE49-F238E27FC236}">
                  <a16:creationId xmlns:a16="http://schemas.microsoft.com/office/drawing/2014/main" id="{E69CCFFF-1437-4C7D-B21F-527E029C4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985" y="2379669"/>
              <a:ext cx="851696" cy="35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8" descr="React – Logos Download">
              <a:extLst>
                <a:ext uri="{FF2B5EF4-FFF2-40B4-BE49-F238E27FC236}">
                  <a16:creationId xmlns:a16="http://schemas.microsoft.com/office/drawing/2014/main" id="{EED31AEB-E105-4552-8E11-B77C7448F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4972" y="2127513"/>
              <a:ext cx="903345" cy="303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50" descr="Pre-rendering in Angular 9">
              <a:extLst>
                <a:ext uri="{FF2B5EF4-FFF2-40B4-BE49-F238E27FC236}">
                  <a16:creationId xmlns:a16="http://schemas.microsoft.com/office/drawing/2014/main" id="{5687A1BC-8276-45AB-9990-297ABF4248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1" t="15809" r="21443"/>
            <a:stretch/>
          </p:blipFill>
          <p:spPr bwMode="auto">
            <a:xfrm>
              <a:off x="9452797" y="1645301"/>
              <a:ext cx="583065" cy="44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52" descr="Spring Boot Hello World - bgasparotto">
              <a:extLst>
                <a:ext uri="{FF2B5EF4-FFF2-40B4-BE49-F238E27FC236}">
                  <a16:creationId xmlns:a16="http://schemas.microsoft.com/office/drawing/2014/main" id="{63978139-6206-4BE6-8912-79C0212F3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594" y="2920046"/>
              <a:ext cx="871125" cy="457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4">
              <a:extLst>
                <a:ext uri="{FF2B5EF4-FFF2-40B4-BE49-F238E27FC236}">
                  <a16:creationId xmlns:a16="http://schemas.microsoft.com/office/drawing/2014/main" id="{F7ACB871-7388-4386-9A4E-B39C9060A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37" y="3343251"/>
              <a:ext cx="686803" cy="19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22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A633-3033-4D4E-97EB-66F6AB26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C7CB-2471-4971-8AD0-3C69B679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Why</a:t>
            </a:r>
            <a:r>
              <a:rPr lang="en-US" dirty="0"/>
              <a:t> is a microservice?</a:t>
            </a:r>
          </a:p>
          <a:p>
            <a:r>
              <a:rPr lang="en-US" dirty="0"/>
              <a:t>Problems with (BIG) applications</a:t>
            </a:r>
          </a:p>
          <a:p>
            <a:pPr lvl="1"/>
            <a:r>
              <a:rPr lang="en-US" dirty="0"/>
              <a:t>complex</a:t>
            </a:r>
          </a:p>
          <a:p>
            <a:pPr lvl="1"/>
            <a:r>
              <a:rPr lang="en-US" dirty="0"/>
              <a:t>inflexible to change (when roll out changes)</a:t>
            </a:r>
          </a:p>
          <a:p>
            <a:pPr lvl="1"/>
            <a:r>
              <a:rPr lang="en-US" dirty="0"/>
              <a:t>long test, long build</a:t>
            </a:r>
          </a:p>
          <a:p>
            <a:pPr lvl="1"/>
            <a:r>
              <a:rPr lang="en-US" dirty="0"/>
              <a:t>impossible to upgrade technology </a:t>
            </a:r>
            <a:br>
              <a:rPr lang="en-US" dirty="0"/>
            </a:br>
            <a:r>
              <a:rPr lang="en-US" dirty="0"/>
              <a:t>(everything is affected)</a:t>
            </a:r>
          </a:p>
          <a:p>
            <a:pPr lvl="1"/>
            <a:r>
              <a:rPr lang="en-US" dirty="0"/>
              <a:t>hard to scale</a:t>
            </a:r>
          </a:p>
          <a:p>
            <a:pPr lvl="1"/>
            <a:r>
              <a:rPr lang="en-US" dirty="0"/>
              <a:t>hard to migrate (to different technology)</a:t>
            </a:r>
          </a:p>
          <a:p>
            <a:pPr lvl="1"/>
            <a:r>
              <a:rPr lang="en-US" dirty="0"/>
              <a:t>hard to learn (for new staff)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C1A0-497B-405E-AC1A-EA3BB50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4098" name="Picture 2" descr="What Is A Monolith - The Majestic Monolith - Signal v. Noise - Song ...">
            <a:extLst>
              <a:ext uri="{FF2B5EF4-FFF2-40B4-BE49-F238E27FC236}">
                <a16:creationId xmlns:a16="http://schemas.microsoft.com/office/drawing/2014/main" id="{7B838E21-517D-749B-C7FB-108594FAA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42" y="2224800"/>
            <a:ext cx="3015745" cy="241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5CB-712C-4A07-8767-B2439CD6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</a:t>
            </a:r>
            <a:r>
              <a:rPr lang="en-US" dirty="0"/>
              <a:t>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02D7-DC64-4F75-8ED1-29018E419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31517" cy="3780000"/>
          </a:xfrm>
        </p:spPr>
        <p:txBody>
          <a:bodyPr/>
          <a:lstStyle/>
          <a:p>
            <a:r>
              <a:rPr lang="en-US" dirty="0"/>
              <a:t>Not TOO big (but not too small either)</a:t>
            </a:r>
          </a:p>
          <a:p>
            <a:r>
              <a:rPr lang="en-US" dirty="0"/>
              <a:t>understandable by normal human beings – easy to on board new team members</a:t>
            </a:r>
          </a:p>
          <a:p>
            <a:r>
              <a:rPr lang="en-US" dirty="0"/>
              <a:t>easy to change – allow for agile functional and non functional evolution</a:t>
            </a:r>
          </a:p>
          <a:p>
            <a:r>
              <a:rPr lang="en-US" dirty="0"/>
              <a:t>functionally cohesive/logical collection of features =&gt; domain</a:t>
            </a:r>
          </a:p>
          <a:p>
            <a:r>
              <a:rPr lang="en-US" dirty="0"/>
              <a:t>design time decoupled, clear standards based external interfaces: API &amp; events</a:t>
            </a:r>
          </a:p>
          <a:p>
            <a:r>
              <a:rPr lang="en-US" dirty="0"/>
              <a:t>low external impact of: </a:t>
            </a:r>
            <a:r>
              <a:rPr lang="en-US" i="1" dirty="0"/>
              <a:t>change, refactor, move, migrate, scale, failure</a:t>
            </a:r>
          </a:p>
          <a:p>
            <a:r>
              <a:rPr lang="en-US" dirty="0"/>
              <a:t>reliable, robust, resilient</a:t>
            </a:r>
          </a:p>
          <a:p>
            <a:r>
              <a:rPr lang="en-US" dirty="0"/>
              <a:t>clear ownership (business sponsor; one IT team builds it, runs it, evolves it)</a:t>
            </a:r>
          </a:p>
          <a:p>
            <a:r>
              <a:rPr lang="en-US" dirty="0"/>
              <a:t>contains everything needed to run [on a generic platform]</a:t>
            </a:r>
          </a:p>
          <a:p>
            <a:pPr lvl="1"/>
            <a:r>
              <a:rPr lang="en-US" dirty="0"/>
              <a:t>application software, libraries/frameworks, platform configuration</a:t>
            </a:r>
          </a:p>
          <a:p>
            <a:pPr lvl="1"/>
            <a:r>
              <a:rPr lang="en-US" dirty="0"/>
              <a:t>pipelines for CI and CD, tests, documentation, infra 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F43C-328D-41D1-A881-E8E03EE6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7964169" y="2186130"/>
            <a:ext cx="1102955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740" y="2261287"/>
            <a:ext cx="1147327" cy="462488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317" y="1930297"/>
            <a:ext cx="1551952" cy="285715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971" y="2353714"/>
            <a:ext cx="1504419" cy="323660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1" y="2943029"/>
            <a:ext cx="1228817" cy="3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9768" y="3002289"/>
            <a:ext cx="1037802" cy="328041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2848" y="2843204"/>
            <a:ext cx="693038" cy="224640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7723" y="1996457"/>
            <a:ext cx="1107440" cy="558800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8708" y="1666236"/>
            <a:ext cx="1615440" cy="48768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3580" y="1472820"/>
            <a:ext cx="1300428" cy="416429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8" y="1299896"/>
            <a:ext cx="1814459" cy="6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5863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FEF43966-EC78-2E45-23D6-B7683A0C1A40}"/>
              </a:ext>
            </a:extLst>
          </p:cNvPr>
          <p:cNvSpPr/>
          <p:nvPr/>
        </p:nvSpPr>
        <p:spPr>
          <a:xfrm>
            <a:off x="4843877" y="209375"/>
            <a:ext cx="2045534" cy="809616"/>
          </a:xfrm>
          <a:prstGeom prst="wedgeRectCallout">
            <a:avLst>
              <a:gd name="adj1" fmla="val -68422"/>
              <a:gd name="adj2" fmla="val 847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synchronous, route (&amp; discover), retry, load balance, cache, monitor, authorize, TLS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C8E4700E-E1B0-625F-F536-1070B7C5BF07}"/>
              </a:ext>
            </a:extLst>
          </p:cNvPr>
          <p:cNvSpPr/>
          <p:nvPr/>
        </p:nvSpPr>
        <p:spPr>
          <a:xfrm>
            <a:off x="5073119" y="3874142"/>
            <a:ext cx="2045534" cy="809616"/>
          </a:xfrm>
          <a:prstGeom prst="wedgeRectCallout">
            <a:avLst>
              <a:gd name="adj1" fmla="val -76270"/>
              <a:gd name="adj2" fmla="val -22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asynchronous, persistent, reliability guarantees</a:t>
            </a:r>
          </a:p>
        </p:txBody>
      </p:sp>
    </p:spTree>
    <p:extLst>
      <p:ext uri="{BB962C8B-B14F-4D97-AF65-F5344CB8AC3E}">
        <p14:creationId xmlns:p14="http://schemas.microsoft.com/office/powerpoint/2010/main" val="290613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75EE-8D44-379F-6D6E-C247909531E7}"/>
              </a:ext>
            </a:extLst>
          </p:cNvPr>
          <p:cNvCxnSpPr>
            <a:cxnSpLocks/>
          </p:cNvCxnSpPr>
          <p:nvPr/>
        </p:nvCxnSpPr>
        <p:spPr>
          <a:xfrm flipH="1">
            <a:off x="2101026" y="1661276"/>
            <a:ext cx="1051146" cy="857635"/>
          </a:xfrm>
          <a:prstGeom prst="straightConnector1">
            <a:avLst/>
          </a:prstGeom>
          <a:ln w="19050">
            <a:solidFill>
              <a:srgbClr val="FAD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B14982-604D-1359-131B-3234BC135702}"/>
              </a:ext>
            </a:extLst>
          </p:cNvPr>
          <p:cNvCxnSpPr>
            <a:cxnSpLocks/>
          </p:cNvCxnSpPr>
          <p:nvPr/>
        </p:nvCxnSpPr>
        <p:spPr>
          <a:xfrm>
            <a:off x="4313734" y="1661276"/>
            <a:ext cx="1346056" cy="857635"/>
          </a:xfrm>
          <a:prstGeom prst="straightConnector1">
            <a:avLst/>
          </a:prstGeom>
          <a:ln w="19050">
            <a:solidFill>
              <a:srgbClr val="FFD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8479C5-AF8E-FD23-3854-7A6C6A516792}"/>
              </a:ext>
            </a:extLst>
          </p:cNvPr>
          <p:cNvSpPr/>
          <p:nvPr/>
        </p:nvSpPr>
        <p:spPr>
          <a:xfrm>
            <a:off x="4334617" y="2806021"/>
            <a:ext cx="572430" cy="935792"/>
          </a:xfrm>
          <a:custGeom>
            <a:avLst/>
            <a:gdLst>
              <a:gd name="connsiteX0" fmla="*/ 544510 w 572430"/>
              <a:gd name="connsiteY0" fmla="*/ 0 h 935792"/>
              <a:gd name="connsiteX1" fmla="*/ 58 w 572430"/>
              <a:gd name="connsiteY1" fmla="*/ 935341 h 935792"/>
              <a:gd name="connsiteX2" fmla="*/ 572430 w 572430"/>
              <a:gd name="connsiteY2" fmla="*/ 97723 h 93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430" h="935792">
                <a:moveTo>
                  <a:pt x="544510" y="0"/>
                </a:moveTo>
                <a:cubicBezTo>
                  <a:pt x="269957" y="459527"/>
                  <a:pt x="-4595" y="919054"/>
                  <a:pt x="58" y="935341"/>
                </a:cubicBezTo>
                <a:cubicBezTo>
                  <a:pt x="4711" y="951628"/>
                  <a:pt x="288570" y="524675"/>
                  <a:pt x="572430" y="97723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7569FF-605D-70C8-5571-4C68A498C91C}"/>
              </a:ext>
            </a:extLst>
          </p:cNvPr>
          <p:cNvSpPr/>
          <p:nvPr/>
        </p:nvSpPr>
        <p:spPr>
          <a:xfrm>
            <a:off x="900440" y="2868843"/>
            <a:ext cx="2038965" cy="1756893"/>
          </a:xfrm>
          <a:custGeom>
            <a:avLst/>
            <a:gdLst>
              <a:gd name="connsiteX0" fmla="*/ 0 w 2038965"/>
              <a:gd name="connsiteY0" fmla="*/ 0 h 1756893"/>
              <a:gd name="connsiteX1" fmla="*/ 376928 w 2038965"/>
              <a:gd name="connsiteY1" fmla="*/ 1193606 h 1756893"/>
              <a:gd name="connsiteX2" fmla="*/ 1598455 w 2038965"/>
              <a:gd name="connsiteY2" fmla="*/ 1752018 h 1756893"/>
              <a:gd name="connsiteX3" fmla="*/ 2017264 w 2038965"/>
              <a:gd name="connsiteY3" fmla="*/ 1465832 h 1756893"/>
              <a:gd name="connsiteX4" fmla="*/ 1947462 w 2038965"/>
              <a:gd name="connsiteY4" fmla="*/ 1472812 h 1756893"/>
              <a:gd name="connsiteX5" fmla="*/ 1675236 w 2038965"/>
              <a:gd name="connsiteY5" fmla="*/ 1689197 h 1756893"/>
              <a:gd name="connsiteX6" fmla="*/ 1200586 w 2038965"/>
              <a:gd name="connsiteY6" fmla="*/ 1570534 h 1756893"/>
              <a:gd name="connsiteX7" fmla="*/ 383908 w 2038965"/>
              <a:gd name="connsiteY7" fmla="*/ 1081923 h 1756893"/>
              <a:gd name="connsiteX8" fmla="*/ 83762 w 2038965"/>
              <a:gd name="connsiteY8" fmla="*/ 76781 h 175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965" h="1756893">
                <a:moveTo>
                  <a:pt x="0" y="0"/>
                </a:moveTo>
                <a:cubicBezTo>
                  <a:pt x="55259" y="450801"/>
                  <a:pt x="110519" y="901603"/>
                  <a:pt x="376928" y="1193606"/>
                </a:cubicBezTo>
                <a:cubicBezTo>
                  <a:pt x="643337" y="1485609"/>
                  <a:pt x="1325066" y="1706647"/>
                  <a:pt x="1598455" y="1752018"/>
                </a:cubicBezTo>
                <a:cubicBezTo>
                  <a:pt x="1871844" y="1797389"/>
                  <a:pt x="1959096" y="1512366"/>
                  <a:pt x="2017264" y="1465832"/>
                </a:cubicBezTo>
                <a:cubicBezTo>
                  <a:pt x="2075432" y="1419298"/>
                  <a:pt x="2004467" y="1435585"/>
                  <a:pt x="1947462" y="1472812"/>
                </a:cubicBezTo>
                <a:cubicBezTo>
                  <a:pt x="1890457" y="1510039"/>
                  <a:pt x="1799715" y="1672910"/>
                  <a:pt x="1675236" y="1689197"/>
                </a:cubicBezTo>
                <a:cubicBezTo>
                  <a:pt x="1550757" y="1705484"/>
                  <a:pt x="1415807" y="1671746"/>
                  <a:pt x="1200586" y="1570534"/>
                </a:cubicBezTo>
                <a:cubicBezTo>
                  <a:pt x="985365" y="1469322"/>
                  <a:pt x="570045" y="1330882"/>
                  <a:pt x="383908" y="1081923"/>
                </a:cubicBezTo>
                <a:cubicBezTo>
                  <a:pt x="197771" y="832964"/>
                  <a:pt x="140766" y="454872"/>
                  <a:pt x="83762" y="76781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8DC3B2-89E9-E06B-BC0D-CDD65AB171DF}"/>
              </a:ext>
            </a:extLst>
          </p:cNvPr>
          <p:cNvSpPr/>
          <p:nvPr/>
        </p:nvSpPr>
        <p:spPr>
          <a:xfrm>
            <a:off x="4565020" y="1095845"/>
            <a:ext cx="3414360" cy="2462724"/>
          </a:xfrm>
          <a:custGeom>
            <a:avLst/>
            <a:gdLst>
              <a:gd name="connsiteX0" fmla="*/ 1828800 w 3414360"/>
              <a:gd name="connsiteY0" fmla="*/ 2303489 h 2462724"/>
              <a:gd name="connsiteX1" fmla="*/ 3287652 w 3414360"/>
              <a:gd name="connsiteY1" fmla="*/ 2254628 h 2462724"/>
              <a:gd name="connsiteX2" fmla="*/ 2966565 w 3414360"/>
              <a:gd name="connsiteY2" fmla="*/ 265285 h 2462724"/>
              <a:gd name="connsiteX3" fmla="*/ 0 w 3414360"/>
              <a:gd name="connsiteY3" fmla="*/ 76821 h 2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360" h="2462724">
                <a:moveTo>
                  <a:pt x="1828800" y="2303489"/>
                </a:moveTo>
                <a:cubicBezTo>
                  <a:pt x="2463412" y="2448909"/>
                  <a:pt x="3098025" y="2594329"/>
                  <a:pt x="3287652" y="2254628"/>
                </a:cubicBezTo>
                <a:cubicBezTo>
                  <a:pt x="3477279" y="1914927"/>
                  <a:pt x="3514507" y="628253"/>
                  <a:pt x="2966565" y="265285"/>
                </a:cubicBezTo>
                <a:cubicBezTo>
                  <a:pt x="2418623" y="-97683"/>
                  <a:pt x="1209311" y="-10431"/>
                  <a:pt x="0" y="76821"/>
                </a:cubicBezTo>
              </a:path>
            </a:pathLst>
          </a:custGeom>
          <a:noFill/>
          <a:ln>
            <a:solidFill>
              <a:srgbClr val="FAD6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FBA2A3-C376-49CE-4F30-D26D79EA69ED}"/>
              </a:ext>
            </a:extLst>
          </p:cNvPr>
          <p:cNvSpPr/>
          <p:nvPr/>
        </p:nvSpPr>
        <p:spPr>
          <a:xfrm>
            <a:off x="2394192" y="1675237"/>
            <a:ext cx="1361130" cy="1971987"/>
          </a:xfrm>
          <a:custGeom>
            <a:avLst/>
            <a:gdLst>
              <a:gd name="connsiteX0" fmla="*/ 0 w 1361130"/>
              <a:gd name="connsiteY0" fmla="*/ 1919542 h 1971987"/>
              <a:gd name="connsiteX1" fmla="*/ 998162 w 1361130"/>
              <a:gd name="connsiteY1" fmla="*/ 1926522 h 1971987"/>
              <a:gd name="connsiteX2" fmla="*/ 1235487 w 1361130"/>
              <a:gd name="connsiteY2" fmla="*/ 1430931 h 1971987"/>
              <a:gd name="connsiteX3" fmla="*/ 1361130 w 1361130"/>
              <a:gd name="connsiteY3" fmla="*/ 0 h 197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30" h="1971987">
                <a:moveTo>
                  <a:pt x="0" y="1919542"/>
                </a:moveTo>
                <a:cubicBezTo>
                  <a:pt x="396123" y="1963749"/>
                  <a:pt x="792247" y="2007957"/>
                  <a:pt x="998162" y="1926522"/>
                </a:cubicBezTo>
                <a:cubicBezTo>
                  <a:pt x="1204077" y="1845087"/>
                  <a:pt x="1174992" y="1752018"/>
                  <a:pt x="1235487" y="1430931"/>
                </a:cubicBezTo>
                <a:cubicBezTo>
                  <a:pt x="1295982" y="1109844"/>
                  <a:pt x="1328556" y="554922"/>
                  <a:pt x="1361130" y="0"/>
                </a:cubicBezTo>
              </a:path>
            </a:pathLst>
          </a:custGeom>
          <a:noFill/>
          <a:ln>
            <a:solidFill>
              <a:srgbClr val="FFDE8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3A08-5761-4542-801B-FE270C57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microservices and an integrated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9B4E-9B42-4954-B4F5-5E8C767D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10C8-258C-43FD-8314-CA4D7D00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1026" name="Picture 2" descr="What are Micro Frontends? Do you have to use them? | Better Programming">
            <a:extLst>
              <a:ext uri="{FF2B5EF4-FFF2-40B4-BE49-F238E27FC236}">
                <a16:creationId xmlns:a16="http://schemas.microsoft.com/office/drawing/2014/main" id="{2AB2CE81-A059-4A4A-824C-ACF2DA0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03" y="1093694"/>
            <a:ext cx="9150497" cy="35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A1F9B-C24F-421B-8DA9-2C9D798B148D}"/>
              </a:ext>
            </a:extLst>
          </p:cNvPr>
          <p:cNvSpPr/>
          <p:nvPr/>
        </p:nvSpPr>
        <p:spPr>
          <a:xfrm>
            <a:off x="6515100" y="998220"/>
            <a:ext cx="2423160" cy="320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9C160-0B37-405B-B739-6752CC0CB478}"/>
              </a:ext>
            </a:extLst>
          </p:cNvPr>
          <p:cNvSpPr/>
          <p:nvPr/>
        </p:nvSpPr>
        <p:spPr>
          <a:xfrm>
            <a:off x="1257300" y="1093694"/>
            <a:ext cx="5257800" cy="331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3A08-5761-4542-801B-FE270C57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microservices and an integrated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9B4E-9B42-4954-B4F5-5E8C767D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10C8-258C-43FD-8314-CA4D7D00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1026" name="Picture 2" descr="What are Micro Frontends? Do you have to use them? | Better Programming">
            <a:extLst>
              <a:ext uri="{FF2B5EF4-FFF2-40B4-BE49-F238E27FC236}">
                <a16:creationId xmlns:a16="http://schemas.microsoft.com/office/drawing/2014/main" id="{2AB2CE81-A059-4A4A-824C-ACF2DA0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03" y="1093694"/>
            <a:ext cx="9150497" cy="35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8" descr="React – Logos Download">
            <a:extLst>
              <a:ext uri="{FF2B5EF4-FFF2-40B4-BE49-F238E27FC236}">
                <a16:creationId xmlns:a16="http://schemas.microsoft.com/office/drawing/2014/main" id="{ECACBBA4-9F54-4638-AE1A-B9246AF7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468" y="1784984"/>
            <a:ext cx="517203" cy="167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Picture 50" descr="Pre-rendering in Angular 9">
            <a:extLst>
              <a:ext uri="{FF2B5EF4-FFF2-40B4-BE49-F238E27FC236}">
                <a16:creationId xmlns:a16="http://schemas.microsoft.com/office/drawing/2014/main" id="{05D045DC-32DB-4D05-B25B-0B765FB1A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8123008" y="1883790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0" descr="Pre-rendering in Angular 9">
            <a:extLst>
              <a:ext uri="{FF2B5EF4-FFF2-40B4-BE49-F238E27FC236}">
                <a16:creationId xmlns:a16="http://schemas.microsoft.com/office/drawing/2014/main" id="{76E9D95F-CA7B-49C0-A003-AE4F3594F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6042748" y="1622661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0" descr="Pre-rendering in Angular 9">
            <a:extLst>
              <a:ext uri="{FF2B5EF4-FFF2-40B4-BE49-F238E27FC236}">
                <a16:creationId xmlns:a16="http://schemas.microsoft.com/office/drawing/2014/main" id="{2B02ABE6-8969-4E62-8AA3-7AF25FEFA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4052141" y="1607625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1844F4-7EFF-4ACE-828F-B835302E35C9}"/>
              </a:ext>
            </a:extLst>
          </p:cNvPr>
          <p:cNvSpPr/>
          <p:nvPr/>
        </p:nvSpPr>
        <p:spPr>
          <a:xfrm>
            <a:off x="6934200" y="1784984"/>
            <a:ext cx="554151" cy="2422516"/>
          </a:xfrm>
          <a:custGeom>
            <a:avLst/>
            <a:gdLst>
              <a:gd name="connsiteX0" fmla="*/ 0 w 554151"/>
              <a:gd name="connsiteY0" fmla="*/ 0 h 2422516"/>
              <a:gd name="connsiteX1" fmla="*/ 554151 w 554151"/>
              <a:gd name="connsiteY1" fmla="*/ 0 h 2422516"/>
              <a:gd name="connsiteX2" fmla="*/ 554151 w 554151"/>
              <a:gd name="connsiteY2" fmla="*/ 532954 h 2422516"/>
              <a:gd name="connsiteX3" fmla="*/ 554151 w 554151"/>
              <a:gd name="connsiteY3" fmla="*/ 1065907 h 2422516"/>
              <a:gd name="connsiteX4" fmla="*/ 554151 w 554151"/>
              <a:gd name="connsiteY4" fmla="*/ 1526185 h 2422516"/>
              <a:gd name="connsiteX5" fmla="*/ 554151 w 554151"/>
              <a:gd name="connsiteY5" fmla="*/ 2422516 h 2422516"/>
              <a:gd name="connsiteX6" fmla="*/ 0 w 554151"/>
              <a:gd name="connsiteY6" fmla="*/ 2422516 h 2422516"/>
              <a:gd name="connsiteX7" fmla="*/ 0 w 554151"/>
              <a:gd name="connsiteY7" fmla="*/ 1913788 h 2422516"/>
              <a:gd name="connsiteX8" fmla="*/ 0 w 554151"/>
              <a:gd name="connsiteY8" fmla="*/ 1453510 h 2422516"/>
              <a:gd name="connsiteX9" fmla="*/ 0 w 554151"/>
              <a:gd name="connsiteY9" fmla="*/ 920556 h 2422516"/>
              <a:gd name="connsiteX10" fmla="*/ 0 w 554151"/>
              <a:gd name="connsiteY10" fmla="*/ 0 h 242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151" h="2422516" extrusionOk="0">
                <a:moveTo>
                  <a:pt x="0" y="0"/>
                </a:moveTo>
                <a:cubicBezTo>
                  <a:pt x="142911" y="-58029"/>
                  <a:pt x="427766" y="4117"/>
                  <a:pt x="554151" y="0"/>
                </a:cubicBezTo>
                <a:cubicBezTo>
                  <a:pt x="562576" y="117908"/>
                  <a:pt x="514939" y="329723"/>
                  <a:pt x="554151" y="532954"/>
                </a:cubicBezTo>
                <a:cubicBezTo>
                  <a:pt x="593363" y="736185"/>
                  <a:pt x="508472" y="896330"/>
                  <a:pt x="554151" y="1065907"/>
                </a:cubicBezTo>
                <a:cubicBezTo>
                  <a:pt x="599830" y="1235484"/>
                  <a:pt x="505142" y="1398334"/>
                  <a:pt x="554151" y="1526185"/>
                </a:cubicBezTo>
                <a:cubicBezTo>
                  <a:pt x="603160" y="1654036"/>
                  <a:pt x="486857" y="1984108"/>
                  <a:pt x="554151" y="2422516"/>
                </a:cubicBezTo>
                <a:cubicBezTo>
                  <a:pt x="442806" y="2425387"/>
                  <a:pt x="141348" y="2386472"/>
                  <a:pt x="0" y="2422516"/>
                </a:cubicBezTo>
                <a:cubicBezTo>
                  <a:pt x="-42289" y="2298426"/>
                  <a:pt x="12160" y="2079606"/>
                  <a:pt x="0" y="1913788"/>
                </a:cubicBezTo>
                <a:cubicBezTo>
                  <a:pt x="-12160" y="1747970"/>
                  <a:pt x="10393" y="1661895"/>
                  <a:pt x="0" y="1453510"/>
                </a:cubicBezTo>
                <a:cubicBezTo>
                  <a:pt x="-10393" y="1245125"/>
                  <a:pt x="51269" y="1183247"/>
                  <a:pt x="0" y="920556"/>
                </a:cubicBezTo>
                <a:cubicBezTo>
                  <a:pt x="-51269" y="657865"/>
                  <a:pt x="71903" y="229713"/>
                  <a:pt x="0" y="0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1241844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4">
            <a:extLst>
              <a:ext uri="{FF2B5EF4-FFF2-40B4-BE49-F238E27FC236}">
                <a16:creationId xmlns:a16="http://schemas.microsoft.com/office/drawing/2014/main" id="{832C7B9F-2F1E-4668-8145-D0E88E49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38" y="1893619"/>
            <a:ext cx="514324" cy="141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1878C3-0EC5-48A4-8BA1-838FB29738C4}"/>
              </a:ext>
            </a:extLst>
          </p:cNvPr>
          <p:cNvSpPr txBox="1"/>
          <p:nvPr/>
        </p:nvSpPr>
        <p:spPr>
          <a:xfrm>
            <a:off x="6103680" y="4510071"/>
            <a:ext cx="14491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microservice / team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37C5FE-585F-40BF-A4A8-6DA31377C62E}"/>
              </a:ext>
            </a:extLst>
          </p:cNvPr>
          <p:cNvCxnSpPr>
            <a:stCxn id="11" idx="0"/>
          </p:cNvCxnSpPr>
          <p:nvPr/>
        </p:nvCxnSpPr>
        <p:spPr>
          <a:xfrm flipV="1">
            <a:off x="6828238" y="4207500"/>
            <a:ext cx="105962" cy="30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7584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04FE-186A-4B7E-8625-177782E5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C1F0-F9C6-4398-A09F-CF34A01F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66863-4D80-44C9-8574-DF1BA609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45F98-E614-41C2-8501-71DD609A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749344"/>
            <a:ext cx="7124700" cy="1822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ube 16">
            <a:extLst>
              <a:ext uri="{FF2B5EF4-FFF2-40B4-BE49-F238E27FC236}">
                <a16:creationId xmlns:a16="http://schemas.microsoft.com/office/drawing/2014/main" id="{07BA29B5-403D-4939-8911-B4072EB4E0F5}"/>
              </a:ext>
            </a:extLst>
          </p:cNvPr>
          <p:cNvSpPr/>
          <p:nvPr/>
        </p:nvSpPr>
        <p:spPr>
          <a:xfrm>
            <a:off x="648675" y="3963583"/>
            <a:ext cx="7369908" cy="89191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Platform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CCBFA9-1441-4E0A-A7FD-39C31790DEFD}"/>
              </a:ext>
            </a:extLst>
          </p:cNvPr>
          <p:cNvGrpSpPr/>
          <p:nvPr/>
        </p:nvGrpSpPr>
        <p:grpSpPr>
          <a:xfrm>
            <a:off x="2037121" y="2710657"/>
            <a:ext cx="2205895" cy="1391458"/>
            <a:chOff x="2559535" y="1324740"/>
            <a:chExt cx="3436822" cy="2360636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936D175-D025-4C1E-A625-8E51DDE84B2E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BD20F374-09BC-4257-8522-30F20CD1E9AC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Down Arrow 6">
              <a:extLst>
                <a:ext uri="{FF2B5EF4-FFF2-40B4-BE49-F238E27FC236}">
                  <a16:creationId xmlns:a16="http://schemas.microsoft.com/office/drawing/2014/main" id="{82379C04-0394-437C-9A21-B57B2417613C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C1D2C1-08D8-4BAD-9AD3-CE4359A06527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ight Arrow 8">
              <a:extLst>
                <a:ext uri="{FF2B5EF4-FFF2-40B4-BE49-F238E27FC236}">
                  <a16:creationId xmlns:a16="http://schemas.microsoft.com/office/drawing/2014/main" id="{4E8BF55A-9DEE-443D-86B6-24E2986DF92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ghtning Bolt 11">
              <a:extLst>
                <a:ext uri="{FF2B5EF4-FFF2-40B4-BE49-F238E27FC236}">
                  <a16:creationId xmlns:a16="http://schemas.microsoft.com/office/drawing/2014/main" id="{4469B7C6-767A-4617-BD2E-973D785A5370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ight Arrow 10">
              <a:extLst>
                <a:ext uri="{FF2B5EF4-FFF2-40B4-BE49-F238E27FC236}">
                  <a16:creationId xmlns:a16="http://schemas.microsoft.com/office/drawing/2014/main" id="{1B3130DB-0DA0-4EF2-8C8F-065EDA950D7B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27E56947-DD03-4DCA-9B30-C687CD045CB7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FF9EF-C383-4A87-BD70-D59B66E7B42D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433056-F3E6-45B4-AC70-AE8958457F7F}"/>
              </a:ext>
            </a:extLst>
          </p:cNvPr>
          <p:cNvGrpSpPr/>
          <p:nvPr/>
        </p:nvGrpSpPr>
        <p:grpSpPr>
          <a:xfrm>
            <a:off x="4436696" y="3189558"/>
            <a:ext cx="1816029" cy="944236"/>
            <a:chOff x="2559535" y="1324740"/>
            <a:chExt cx="3436822" cy="2360636"/>
          </a:xfrm>
        </p:grpSpPr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EAD182-B297-4FDD-B0EF-87A802E205EB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94C696E-4FEA-4585-B266-1ECBF94ABC27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Down Arrow 6">
              <a:extLst>
                <a:ext uri="{FF2B5EF4-FFF2-40B4-BE49-F238E27FC236}">
                  <a16:creationId xmlns:a16="http://schemas.microsoft.com/office/drawing/2014/main" id="{B7518BD9-949D-41AE-8F29-41555313A6FA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293139-D781-4A44-8273-048D621A7BB7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ight Arrow 8">
              <a:extLst>
                <a:ext uri="{FF2B5EF4-FFF2-40B4-BE49-F238E27FC236}">
                  <a16:creationId xmlns:a16="http://schemas.microsoft.com/office/drawing/2014/main" id="{9339B8BB-1E0A-49F1-87D0-BF05D2470540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Lightning Bolt 23">
              <a:extLst>
                <a:ext uri="{FF2B5EF4-FFF2-40B4-BE49-F238E27FC236}">
                  <a16:creationId xmlns:a16="http://schemas.microsoft.com/office/drawing/2014/main" id="{33BBC6A6-E5D6-4601-BEE8-D1A4E299237E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ight Arrow 10">
              <a:extLst>
                <a:ext uri="{FF2B5EF4-FFF2-40B4-BE49-F238E27FC236}">
                  <a16:creationId xmlns:a16="http://schemas.microsoft.com/office/drawing/2014/main" id="{5A95C78D-638F-46D6-996F-0869A3098BA3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AB42A5AD-6637-4265-88AC-8B2A95FED75E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A594E1-FCB7-4D90-8629-5C6ADAEEB9BF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19CDB8-D420-44EF-8F08-2F0BD63DB2D3}"/>
              </a:ext>
            </a:extLst>
          </p:cNvPr>
          <p:cNvGrpSpPr/>
          <p:nvPr/>
        </p:nvGrpSpPr>
        <p:grpSpPr>
          <a:xfrm>
            <a:off x="6300829" y="3199604"/>
            <a:ext cx="1816029" cy="944236"/>
            <a:chOff x="2559535" y="1324740"/>
            <a:chExt cx="3436822" cy="2360636"/>
          </a:xfrm>
        </p:grpSpPr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9B10C3B4-F1E9-466C-B05B-CABFBEE93EEF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A405285A-C346-4849-B3EC-BD63E050C2DE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Down Arrow 6">
              <a:extLst>
                <a:ext uri="{FF2B5EF4-FFF2-40B4-BE49-F238E27FC236}">
                  <a16:creationId xmlns:a16="http://schemas.microsoft.com/office/drawing/2014/main" id="{CE986538-AD4F-4AAA-85B3-CDCED9C830E6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C84BFD-7B33-49F3-B796-19B837BB41AB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ight Arrow 8">
              <a:extLst>
                <a:ext uri="{FF2B5EF4-FFF2-40B4-BE49-F238E27FC236}">
                  <a16:creationId xmlns:a16="http://schemas.microsoft.com/office/drawing/2014/main" id="{E6F5B1AB-99BF-43E7-914C-E0E3A5E3F069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ADA16CF3-1A7F-4261-B3CB-5E265F024285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ight Arrow 10">
              <a:extLst>
                <a:ext uri="{FF2B5EF4-FFF2-40B4-BE49-F238E27FC236}">
                  <a16:creationId xmlns:a16="http://schemas.microsoft.com/office/drawing/2014/main" id="{A973D217-4C04-4828-A338-8A25BF46DBCA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Lightning Bolt 35">
              <a:extLst>
                <a:ext uri="{FF2B5EF4-FFF2-40B4-BE49-F238E27FC236}">
                  <a16:creationId xmlns:a16="http://schemas.microsoft.com/office/drawing/2014/main" id="{55871DEA-ED9A-4BDA-A5DA-84ECC789E8C4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87112-3184-46E6-968A-43A6E2918B7A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802AA3-9103-460F-B657-9625D6BC47EE}"/>
              </a:ext>
            </a:extLst>
          </p:cNvPr>
          <p:cNvGrpSpPr/>
          <p:nvPr/>
        </p:nvGrpSpPr>
        <p:grpSpPr>
          <a:xfrm>
            <a:off x="282125" y="3172548"/>
            <a:ext cx="1816029" cy="944236"/>
            <a:chOff x="2559535" y="1324740"/>
            <a:chExt cx="3436822" cy="2360636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C60DBF8E-1B78-40EE-880C-712347B669B8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D77BD55-00CB-4E0C-BAA6-DD70821C0D25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Down Arrow 6">
              <a:extLst>
                <a:ext uri="{FF2B5EF4-FFF2-40B4-BE49-F238E27FC236}">
                  <a16:creationId xmlns:a16="http://schemas.microsoft.com/office/drawing/2014/main" id="{22C16B56-C5E8-4545-BE17-7B8F1CBBA54B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673893-8099-4B78-A5C3-46F5C1F4E092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Right Arrow 8">
              <a:extLst>
                <a:ext uri="{FF2B5EF4-FFF2-40B4-BE49-F238E27FC236}">
                  <a16:creationId xmlns:a16="http://schemas.microsoft.com/office/drawing/2014/main" id="{E3D813F4-3398-4888-9B25-E542E7069E7C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Lightning Bolt 43">
              <a:extLst>
                <a:ext uri="{FF2B5EF4-FFF2-40B4-BE49-F238E27FC236}">
                  <a16:creationId xmlns:a16="http://schemas.microsoft.com/office/drawing/2014/main" id="{9F786BED-31C1-44AE-8103-ECE55452A74A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Right Arrow 10">
              <a:extLst>
                <a:ext uri="{FF2B5EF4-FFF2-40B4-BE49-F238E27FC236}">
                  <a16:creationId xmlns:a16="http://schemas.microsoft.com/office/drawing/2014/main" id="{78746AEC-707C-4070-8042-2834109AE1AE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58BCE0EF-BEC2-469B-B916-0E864AF2D655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D6D459-0DCF-466D-A928-9E9AB6F98B2D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8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44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9" grpId="0" animBg="1"/>
      <p:bldP spid="29" grpId="0" animBg="1"/>
      <p:bldP spid="71" grpId="0" animBg="1"/>
      <p:bldP spid="81" grpId="0" animBg="1"/>
      <p:bldP spid="82" grpId="0" animBg="1"/>
      <p:bldP spid="83" grpId="0" animBg="1"/>
      <p:bldP spid="84" grpId="0" animBg="1"/>
      <p:bldP spid="87" grpId="0" animBg="1"/>
      <p:bldP spid="89" grpId="0" animBg="1"/>
      <p:bldP spid="90" grpId="0" animBg="1"/>
      <p:bldP spid="9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4448" y="4747459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59570" y="4581989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86453" y="4507815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26147" y="4466464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72624" y="4416946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914302" y="4509254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81355" y="4218265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87080" y="4574862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43660" y="4652327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65875" y="4191083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0989" y="4614026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059" y="428988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86604" y="4254464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768587" y="4565309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30201" y="4288235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921610" y="419108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253043" y="4281656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843367" y="460782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974709" y="458198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952643" y="4515221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186478" y="42578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817300" y="422277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758139" y="428967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524909" y="460169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278189" y="427755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09919" y="4202424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oskalis Logo - Berghauser Pont Academy : Berghauser Pont Academy">
            <a:extLst>
              <a:ext uri="{FF2B5EF4-FFF2-40B4-BE49-F238E27FC236}">
                <a16:creationId xmlns:a16="http://schemas.microsoft.com/office/drawing/2014/main" id="{8FE18D20-F177-4278-8790-7F0590C3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40479" y="4061861"/>
            <a:ext cx="1090770" cy="6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22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1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CEF2CFF-861A-43B8-8C97-5758300DF44C}"/>
              </a:ext>
            </a:extLst>
          </p:cNvPr>
          <p:cNvGrpSpPr/>
          <p:nvPr/>
        </p:nvGrpSpPr>
        <p:grpSpPr>
          <a:xfrm>
            <a:off x="6122791" y="1504035"/>
            <a:ext cx="240559" cy="358102"/>
            <a:chOff x="9821876" y="953897"/>
            <a:chExt cx="320745" cy="477469"/>
          </a:xfrm>
          <a:solidFill>
            <a:schemeClr val="bg1">
              <a:lumMod val="95000"/>
            </a:schemeClr>
          </a:solidFill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9944BF0-8F2D-4325-AA19-3269962C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  <a:grpFill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AC3F90D-116C-4285-9DE7-181F8AE9ACA5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A57344F-78D1-4A58-8454-083602B2B73D}"/>
              </a:ext>
            </a:extLst>
          </p:cNvPr>
          <p:cNvGrpSpPr/>
          <p:nvPr/>
        </p:nvGrpSpPr>
        <p:grpSpPr>
          <a:xfrm>
            <a:off x="5275167" y="1412786"/>
            <a:ext cx="249325" cy="444443"/>
            <a:chOff x="8604473" y="900329"/>
            <a:chExt cx="332433" cy="592590"/>
          </a:xfrm>
          <a:solidFill>
            <a:schemeClr val="bg1">
              <a:lumMod val="95000"/>
            </a:schemeClr>
          </a:solidFill>
        </p:grpSpPr>
        <p:pic>
          <p:nvPicPr>
            <p:cNvPr id="106" name="Picture 114">
              <a:extLst>
                <a:ext uri="{FF2B5EF4-FFF2-40B4-BE49-F238E27FC236}">
                  <a16:creationId xmlns:a16="http://schemas.microsoft.com/office/drawing/2014/main" id="{F03A6FF7-4D13-4BFE-8344-8C61A994A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B0DB9F-33F7-4954-AEFE-BE42AC956E82}"/>
                </a:ext>
              </a:extLst>
            </p:cNvPr>
            <p:cNvSpPr txBox="1"/>
            <p:nvPr/>
          </p:nvSpPr>
          <p:spPr>
            <a:xfrm>
              <a:off x="8654204" y="1246698"/>
              <a:ext cx="232970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SQS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65FDC69-6ABB-4BB9-8321-50B53C67F079}"/>
              </a:ext>
            </a:extLst>
          </p:cNvPr>
          <p:cNvGrpSpPr/>
          <p:nvPr/>
        </p:nvGrpSpPr>
        <p:grpSpPr>
          <a:xfrm>
            <a:off x="5102475" y="2078930"/>
            <a:ext cx="347852" cy="358102"/>
            <a:chOff x="9750347" y="953897"/>
            <a:chExt cx="463803" cy="477469"/>
          </a:xfrm>
          <a:solidFill>
            <a:schemeClr val="bg1">
              <a:lumMod val="95000"/>
            </a:schemeClr>
          </a:solidFill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C186CB1D-02B9-47D0-99F1-D2A6C2DC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  <a:grpFill/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B15C075-8171-4A60-A2DF-FFFDCB62B39C}"/>
                </a:ext>
              </a:extLst>
            </p:cNvPr>
            <p:cNvSpPr txBox="1"/>
            <p:nvPr/>
          </p:nvSpPr>
          <p:spPr>
            <a:xfrm>
              <a:off x="9750347" y="1308255"/>
              <a:ext cx="463803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RabbitMQ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A4041C6-2C61-4FDA-B1C5-89FE2F0C2652}"/>
              </a:ext>
            </a:extLst>
          </p:cNvPr>
          <p:cNvGrpSpPr/>
          <p:nvPr/>
        </p:nvGrpSpPr>
        <p:grpSpPr>
          <a:xfrm>
            <a:off x="5643306" y="1455135"/>
            <a:ext cx="331859" cy="493763"/>
            <a:chOff x="11147028" y="3239662"/>
            <a:chExt cx="442479" cy="658350"/>
          </a:xfrm>
          <a:solidFill>
            <a:schemeClr val="bg1">
              <a:lumMod val="95000"/>
            </a:schemeClr>
          </a:solidFill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385650-42B8-4D7C-BAF1-6E1CE473533D}"/>
                </a:ext>
              </a:extLst>
            </p:cNvPr>
            <p:cNvSpPr txBox="1"/>
            <p:nvPr/>
          </p:nvSpPr>
          <p:spPr>
            <a:xfrm>
              <a:off x="11170563" y="3651791"/>
              <a:ext cx="395408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Pub/Sub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F98AAAB-0AB3-4593-97EE-FAB694925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7028" y="3239662"/>
              <a:ext cx="442479" cy="442479"/>
            </a:xfrm>
            <a:prstGeom prst="rect">
              <a:avLst/>
            </a:prstGeom>
            <a:grpFill/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C9DB1457-652A-466E-9960-879877C4B5AA}"/>
              </a:ext>
            </a:extLst>
          </p:cNvPr>
          <p:cNvSpPr txBox="1"/>
          <p:nvPr/>
        </p:nvSpPr>
        <p:spPr>
          <a:xfrm>
            <a:off x="2276850" y="3843115"/>
            <a:ext cx="168316" cy="92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 dirty="0" err="1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rPr>
              <a:t>Zipin</a:t>
            </a:r>
            <a:endParaRPr lang="en-US" sz="525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+mj-lt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D47778B-7AF3-4840-B050-CAF64618D2BE}"/>
              </a:ext>
            </a:extLst>
          </p:cNvPr>
          <p:cNvGrpSpPr/>
          <p:nvPr/>
        </p:nvGrpSpPr>
        <p:grpSpPr>
          <a:xfrm>
            <a:off x="4146510" y="3072894"/>
            <a:ext cx="588304" cy="475691"/>
            <a:chOff x="8393958" y="4433548"/>
            <a:chExt cx="784405" cy="63425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1934534-6787-469B-BAF7-F270D0F13C5B}"/>
                </a:ext>
              </a:extLst>
            </p:cNvPr>
            <p:cNvSpPr txBox="1"/>
            <p:nvPr/>
          </p:nvSpPr>
          <p:spPr>
            <a:xfrm>
              <a:off x="8393958" y="4821582"/>
              <a:ext cx="78440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Secrets Manager</a:t>
              </a:r>
            </a:p>
          </p:txBody>
        </p: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3D80E2B9-5DAB-4FC1-962D-E0624DB2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622082" y="4433548"/>
              <a:ext cx="328156" cy="328156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D00ACD7-946E-4C69-89BA-5FF0B879C6EB}"/>
              </a:ext>
            </a:extLst>
          </p:cNvPr>
          <p:cNvGrpSpPr/>
          <p:nvPr/>
        </p:nvGrpSpPr>
        <p:grpSpPr>
          <a:xfrm>
            <a:off x="4687622" y="3481179"/>
            <a:ext cx="309380" cy="478298"/>
            <a:chOff x="9245143" y="4430073"/>
            <a:chExt cx="412507" cy="637730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BB16C18-B6E7-4F0C-AE52-25BE7DE7B4D0}"/>
                </a:ext>
              </a:extLst>
            </p:cNvPr>
            <p:cNvSpPr txBox="1"/>
            <p:nvPr/>
          </p:nvSpPr>
          <p:spPr>
            <a:xfrm>
              <a:off x="9245143" y="4821582"/>
              <a:ext cx="41250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KeyVault</a:t>
              </a: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B359DF42-1E33-4B48-A06A-76A5A5AB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277675" y="4430073"/>
              <a:ext cx="347444" cy="34744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85B8251-CB01-4907-BE05-16249C2C260D}"/>
              </a:ext>
            </a:extLst>
          </p:cNvPr>
          <p:cNvGrpSpPr/>
          <p:nvPr/>
        </p:nvGrpSpPr>
        <p:grpSpPr>
          <a:xfrm>
            <a:off x="4634371" y="2855024"/>
            <a:ext cx="549832" cy="501445"/>
            <a:chOff x="9643078" y="4399211"/>
            <a:chExt cx="733109" cy="668593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2802F2-A442-4649-8EC1-11F50C603ED7}"/>
                </a:ext>
              </a:extLst>
            </p:cNvPr>
            <p:cNvSpPr txBox="1"/>
            <p:nvPr/>
          </p:nvSpPr>
          <p:spPr>
            <a:xfrm>
              <a:off x="9643078" y="4821583"/>
              <a:ext cx="73310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 Manager</a:t>
              </a:r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1A08B417-DC69-4D0A-A701-14582A5B6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9987" y="4399211"/>
              <a:ext cx="319288" cy="39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6221BB8-58E1-4A81-B0D7-EA6E65582B44}"/>
              </a:ext>
            </a:extLst>
          </p:cNvPr>
          <p:cNvGrpSpPr/>
          <p:nvPr/>
        </p:nvGrpSpPr>
        <p:grpSpPr>
          <a:xfrm>
            <a:off x="4211567" y="3607790"/>
            <a:ext cx="367088" cy="444014"/>
            <a:chOff x="10357498" y="4475785"/>
            <a:chExt cx="489451" cy="59201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B30B948-DB7D-4721-ABA3-47A50A475440}"/>
                </a:ext>
              </a:extLst>
            </p:cNvPr>
            <p:cNvSpPr txBox="1"/>
            <p:nvPr/>
          </p:nvSpPr>
          <p:spPr>
            <a:xfrm>
              <a:off x="10357498" y="4821582"/>
              <a:ext cx="48945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err="1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HashiCorp</a:t>
              </a:r>
              <a:endParaRPr lang="en-US" sz="6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</a:endParaRP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Vault</a:t>
              </a:r>
            </a:p>
          </p:txBody>
        </p:sp>
        <p:pic>
          <p:nvPicPr>
            <p:cNvPr id="140" name="Picture 2" descr="See the source image">
              <a:extLst>
                <a:ext uri="{FF2B5EF4-FFF2-40B4-BE49-F238E27FC236}">
                  <a16:creationId xmlns:a16="http://schemas.microsoft.com/office/drawing/2014/main" id="{B1D3EE09-F993-4FCC-A9B5-BC133DB4F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578" y="4475785"/>
              <a:ext cx="319288" cy="31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2594A19-7EAC-4585-A98A-C79598262EA1}"/>
              </a:ext>
            </a:extLst>
          </p:cNvPr>
          <p:cNvGrpSpPr/>
          <p:nvPr/>
        </p:nvGrpSpPr>
        <p:grpSpPr>
          <a:xfrm>
            <a:off x="6497062" y="1714679"/>
            <a:ext cx="197170" cy="418800"/>
            <a:chOff x="10011219" y="3278059"/>
            <a:chExt cx="262893" cy="558400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81226E0-E9DA-40E5-8983-9E94DCF5C750}"/>
                </a:ext>
              </a:extLst>
            </p:cNvPr>
            <p:cNvSpPr txBox="1"/>
            <p:nvPr/>
          </p:nvSpPr>
          <p:spPr>
            <a:xfrm>
              <a:off x="10011219" y="3713348"/>
              <a:ext cx="2628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Kafka</a:t>
              </a:r>
            </a:p>
          </p:txBody>
        </p:sp>
        <p:pic>
          <p:nvPicPr>
            <p:cNvPr id="146" name="Picture 145" descr="A close up of a logo&#10;&#10;Description automatically generated">
              <a:extLst>
                <a:ext uri="{FF2B5EF4-FFF2-40B4-BE49-F238E27FC236}">
                  <a16:creationId xmlns:a16="http://schemas.microsoft.com/office/drawing/2014/main" id="{982DF85A-4E42-47B8-B884-815E6360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286" y="3278059"/>
              <a:ext cx="210761" cy="342135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302A2CD-6249-407B-AE35-A894B217548D}"/>
              </a:ext>
            </a:extLst>
          </p:cNvPr>
          <p:cNvGrpSpPr/>
          <p:nvPr/>
        </p:nvGrpSpPr>
        <p:grpSpPr>
          <a:xfrm>
            <a:off x="3349036" y="2524845"/>
            <a:ext cx="301366" cy="404850"/>
            <a:chOff x="11018847" y="891566"/>
            <a:chExt cx="401821" cy="539800"/>
          </a:xfrm>
          <a:solidFill>
            <a:schemeClr val="bg1">
              <a:lumMod val="95000"/>
            </a:schemeClr>
          </a:solidFill>
        </p:grpSpPr>
        <p:pic>
          <p:nvPicPr>
            <p:cNvPr id="148" name="Picture 4">
              <a:extLst>
                <a:ext uri="{FF2B5EF4-FFF2-40B4-BE49-F238E27FC236}">
                  <a16:creationId xmlns:a16="http://schemas.microsoft.com/office/drawing/2014/main" id="{3B626ED1-5804-46AC-A842-EE2EE1FA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61106" y="891566"/>
              <a:ext cx="317304" cy="36179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074E08D-3CAB-49E6-9A63-9F0DAA0911F1}"/>
                </a:ext>
              </a:extLst>
            </p:cNvPr>
            <p:cNvSpPr txBox="1"/>
            <p:nvPr/>
          </p:nvSpPr>
          <p:spPr>
            <a:xfrm>
              <a:off x="11018847" y="1308255"/>
              <a:ext cx="401821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Firebase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7963BA0-A6AD-4A7F-BD19-76B54F73DDE9}"/>
              </a:ext>
            </a:extLst>
          </p:cNvPr>
          <p:cNvGrpSpPr/>
          <p:nvPr/>
        </p:nvGrpSpPr>
        <p:grpSpPr>
          <a:xfrm>
            <a:off x="4388963" y="2433200"/>
            <a:ext cx="375103" cy="355883"/>
            <a:chOff x="10336682" y="956855"/>
            <a:chExt cx="500138" cy="474511"/>
          </a:xfrm>
        </p:grpSpPr>
        <p:pic>
          <p:nvPicPr>
            <p:cNvPr id="151" name="Picture 12" descr="Image result for Cassandra Logo">
              <a:extLst>
                <a:ext uri="{FF2B5EF4-FFF2-40B4-BE49-F238E27FC236}">
                  <a16:creationId xmlns:a16="http://schemas.microsoft.com/office/drawing/2014/main" id="{4C77E23A-0BCF-4FEF-9AC4-3C4A2F48A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10839" y="956855"/>
              <a:ext cx="351824" cy="24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87B6999-C03C-4B0F-8548-CA109D9673D4}"/>
                </a:ext>
              </a:extLst>
            </p:cNvPr>
            <p:cNvSpPr txBox="1"/>
            <p:nvPr/>
          </p:nvSpPr>
          <p:spPr>
            <a:xfrm>
              <a:off x="10336682" y="1308255"/>
              <a:ext cx="50013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Cassandra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96FD87-0F01-4DAE-B63A-8B86E40FEC64}"/>
              </a:ext>
            </a:extLst>
          </p:cNvPr>
          <p:cNvGrpSpPr/>
          <p:nvPr/>
        </p:nvGrpSpPr>
        <p:grpSpPr>
          <a:xfrm>
            <a:off x="3101999" y="2263008"/>
            <a:ext cx="240559" cy="358102"/>
            <a:chOff x="9821876" y="953897"/>
            <a:chExt cx="320745" cy="477469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3AB75EE6-7305-4BA9-8CDC-75F468202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4FBCF6-C8F8-4E6C-B33F-B95E44516A94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520A32-9C3F-41D0-9C04-CEB959DA97D9}"/>
              </a:ext>
            </a:extLst>
          </p:cNvPr>
          <p:cNvGrpSpPr/>
          <p:nvPr/>
        </p:nvGrpSpPr>
        <p:grpSpPr>
          <a:xfrm>
            <a:off x="3129608" y="2894916"/>
            <a:ext cx="391132" cy="446432"/>
            <a:chOff x="9175172" y="897678"/>
            <a:chExt cx="521510" cy="595242"/>
          </a:xfrm>
        </p:grpSpPr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A4C9F618-4E3D-4F45-9FA1-D5E8917AA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65842DC-6B11-4F2B-BEAE-440C1D02B3A0}"/>
                </a:ext>
              </a:extLst>
            </p:cNvPr>
            <p:cNvSpPr txBox="1"/>
            <p:nvPr/>
          </p:nvSpPr>
          <p:spPr>
            <a:xfrm>
              <a:off x="9175172" y="1246699"/>
              <a:ext cx="5215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970C3C-F747-4F67-9F84-A1C5A3A6C5B4}"/>
              </a:ext>
            </a:extLst>
          </p:cNvPr>
          <p:cNvGrpSpPr/>
          <p:nvPr/>
        </p:nvGrpSpPr>
        <p:grpSpPr>
          <a:xfrm>
            <a:off x="3603199" y="2818421"/>
            <a:ext cx="395943" cy="444443"/>
            <a:chOff x="8506728" y="900329"/>
            <a:chExt cx="527924" cy="592590"/>
          </a:xfrm>
        </p:grpSpPr>
        <p:pic>
          <p:nvPicPr>
            <p:cNvPr id="160" name="Picture 114">
              <a:extLst>
                <a:ext uri="{FF2B5EF4-FFF2-40B4-BE49-F238E27FC236}">
                  <a16:creationId xmlns:a16="http://schemas.microsoft.com/office/drawing/2014/main" id="{D6A37842-91C3-44E7-B299-C62716FD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2E72B90-56F2-469D-8C8F-E003E1E1BFE7}"/>
                </a:ext>
              </a:extLst>
            </p:cNvPr>
            <p:cNvSpPr txBox="1"/>
            <p:nvPr/>
          </p:nvSpPr>
          <p:spPr>
            <a:xfrm>
              <a:off x="8506728" y="1246698"/>
              <a:ext cx="52792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DynamoDB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063D9A1-112F-4E28-81B4-DBC65EA5DE07}"/>
              </a:ext>
            </a:extLst>
          </p:cNvPr>
          <p:cNvGrpSpPr/>
          <p:nvPr/>
        </p:nvGrpSpPr>
        <p:grpSpPr>
          <a:xfrm>
            <a:off x="6059115" y="1925309"/>
            <a:ext cx="411972" cy="446432"/>
            <a:chOff x="9161280" y="897678"/>
            <a:chExt cx="549296" cy="595242"/>
          </a:xfrm>
        </p:grpSpPr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E530728B-51E0-4D27-91F9-49CE7843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rcRect/>
            <a:stretch/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054B3FA-4430-404A-9DB7-5C8498ADF02E}"/>
                </a:ext>
              </a:extLst>
            </p:cNvPr>
            <p:cNvSpPr txBox="1"/>
            <p:nvPr/>
          </p:nvSpPr>
          <p:spPr>
            <a:xfrm>
              <a:off x="9161280" y="1246699"/>
              <a:ext cx="54929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Service Bus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7194DFD-1204-46D3-B790-140AA915F793}"/>
              </a:ext>
            </a:extLst>
          </p:cNvPr>
          <p:cNvGrpSpPr/>
          <p:nvPr/>
        </p:nvGrpSpPr>
        <p:grpSpPr>
          <a:xfrm>
            <a:off x="3813953" y="3311470"/>
            <a:ext cx="270907" cy="459977"/>
            <a:chOff x="11187665" y="3284711"/>
            <a:chExt cx="361210" cy="613302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AFC4D87-0D79-48D6-BE8E-67E706B67E1A}"/>
                </a:ext>
              </a:extLst>
            </p:cNvPr>
            <p:cNvSpPr txBox="1"/>
            <p:nvPr/>
          </p:nvSpPr>
          <p:spPr>
            <a:xfrm>
              <a:off x="11187665" y="3651792"/>
              <a:ext cx="3612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960FF48D-7F3F-4E02-8BB4-CA81EBBB8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92077" y="3284711"/>
              <a:ext cx="352382" cy="352382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96E1F3D-6922-4D7E-B849-00D2BF0BB9D7}"/>
              </a:ext>
            </a:extLst>
          </p:cNvPr>
          <p:cNvGrpSpPr/>
          <p:nvPr/>
        </p:nvGrpSpPr>
        <p:grpSpPr>
          <a:xfrm>
            <a:off x="3151530" y="3411032"/>
            <a:ext cx="249172" cy="450704"/>
            <a:chOff x="10569145" y="3297073"/>
            <a:chExt cx="332230" cy="600939"/>
          </a:xfrm>
        </p:grpSpPr>
        <p:pic>
          <p:nvPicPr>
            <p:cNvPr id="169" name="Picture 140">
              <a:extLst>
                <a:ext uri="{FF2B5EF4-FFF2-40B4-BE49-F238E27FC236}">
                  <a16:creationId xmlns:a16="http://schemas.microsoft.com/office/drawing/2014/main" id="{85AD2040-41D0-41FB-B3A1-48E89FB30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/>
            <a:stretch/>
          </p:blipFill>
          <p:spPr>
            <a:xfrm>
              <a:off x="10569145" y="3297073"/>
              <a:ext cx="332230" cy="332230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5BEACFD-59C2-4865-B4EC-A598A237F1B7}"/>
                </a:ext>
              </a:extLst>
            </p:cNvPr>
            <p:cNvSpPr txBox="1"/>
            <p:nvPr/>
          </p:nvSpPr>
          <p:spPr>
            <a:xfrm>
              <a:off x="10618774" y="3651791"/>
              <a:ext cx="23297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S3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7ECC1AB-BFD2-4B21-8B10-11B457035849}"/>
              </a:ext>
            </a:extLst>
          </p:cNvPr>
          <p:cNvGrpSpPr/>
          <p:nvPr/>
        </p:nvGrpSpPr>
        <p:grpSpPr>
          <a:xfrm>
            <a:off x="3486735" y="3474353"/>
            <a:ext cx="270908" cy="451211"/>
            <a:chOff x="9403833" y="3296398"/>
            <a:chExt cx="361211" cy="60161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597A5B4-3E3F-4278-A543-47C75AD7C64D}"/>
                </a:ext>
              </a:extLst>
            </p:cNvPr>
            <p:cNvSpPr txBox="1"/>
            <p:nvPr/>
          </p:nvSpPr>
          <p:spPr>
            <a:xfrm>
              <a:off x="9403833" y="3651791"/>
              <a:ext cx="36121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73" name="Graphic 172">
              <a:extLst>
                <a:ext uri="{FF2B5EF4-FFF2-40B4-BE49-F238E27FC236}">
                  <a16:creationId xmlns:a16="http://schemas.microsoft.com/office/drawing/2014/main" id="{A202BF41-9CD1-462B-A53F-D46CA01F8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rcRect/>
            <a:stretch/>
          </p:blipFill>
          <p:spPr>
            <a:xfrm>
              <a:off x="9418110" y="3296398"/>
              <a:ext cx="332652" cy="332652"/>
            </a:xfrm>
            <a:prstGeom prst="rect">
              <a:avLst/>
            </a:prstGeom>
          </p:spPr>
        </p:pic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9BE22BE8-74C7-4967-BFE6-6BF3A0D370B9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86584" y="2446435"/>
            <a:ext cx="354541" cy="174112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C337A9CF-710B-4467-8E13-20EC321CCF1D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23663" y="2900043"/>
            <a:ext cx="740721" cy="24516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FF9F6C3F-6883-4F1F-AD9C-B1D9D62B8F2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00819" y="3110386"/>
            <a:ext cx="363564" cy="13328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6550392-3EEE-4D7D-9C94-434DF8B11A6F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057595" y="2633551"/>
            <a:ext cx="407192" cy="189409"/>
          </a:xfrm>
          <a:prstGeom prst="rect">
            <a:avLst/>
          </a:prstGeom>
        </p:spPr>
      </p:pic>
      <p:pic>
        <p:nvPicPr>
          <p:cNvPr id="178" name="Picture 34" descr="NET – Logos Download">
            <a:extLst>
              <a:ext uri="{FF2B5EF4-FFF2-40B4-BE49-F238E27FC236}">
                <a16:creationId xmlns:a16="http://schemas.microsoft.com/office/drawing/2014/main" id="{FE850168-50C5-4DB9-AA60-C0A2A257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" y="2539773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5B72006-23D1-4089-AF8F-8C0EE4751AE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16063" y="3095373"/>
            <a:ext cx="280012" cy="143695"/>
          </a:xfrm>
          <a:prstGeom prst="rect">
            <a:avLst/>
          </a:prstGeom>
        </p:spPr>
      </p:pic>
      <p:pic>
        <p:nvPicPr>
          <p:cNvPr id="180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FC9646BE-F686-4054-9217-5AE1B198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79" y="2794432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2">
            <a:extLst>
              <a:ext uri="{FF2B5EF4-FFF2-40B4-BE49-F238E27FC236}">
                <a16:creationId xmlns:a16="http://schemas.microsoft.com/office/drawing/2014/main" id="{3B9E6449-FBEF-4C7D-A52E-86F93F02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57" y="2398150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6C7313B1-AE51-4537-827E-4B14E3A93FD5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36332" y="2616718"/>
            <a:ext cx="471548" cy="25835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6968A53-8EF1-449F-B790-629746473BBC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138390" y="2914068"/>
            <a:ext cx="740721" cy="245164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13F095F-B02B-45E5-8FDF-14254789774A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5830871" y="3171230"/>
            <a:ext cx="363564" cy="133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08B5A344-A847-4E15-9C53-45E99AB7B7BE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410036" y="3085619"/>
            <a:ext cx="407192" cy="189409"/>
          </a:xfrm>
          <a:prstGeom prst="rect">
            <a:avLst/>
          </a:prstGeom>
        </p:spPr>
      </p:pic>
      <p:pic>
        <p:nvPicPr>
          <p:cNvPr id="187" name="Picture 34" descr="NET – Logos Download">
            <a:extLst>
              <a:ext uri="{FF2B5EF4-FFF2-40B4-BE49-F238E27FC236}">
                <a16:creationId xmlns:a16="http://schemas.microsoft.com/office/drawing/2014/main" id="{8F720485-5816-4836-BA2E-76BF7E0FC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695" y="2421366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E97E1BAE-DA21-40B0-968F-0D9D87F07406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6055253" y="2565327"/>
            <a:ext cx="471548" cy="258359"/>
          </a:xfrm>
          <a:prstGeom prst="rect">
            <a:avLst/>
          </a:prstGeom>
        </p:spPr>
      </p:pic>
      <p:pic>
        <p:nvPicPr>
          <p:cNvPr id="192" name="Picture 2" descr="Windows logo">
            <a:extLst>
              <a:ext uri="{FF2B5EF4-FFF2-40B4-BE49-F238E27FC236}">
                <a16:creationId xmlns:a16="http://schemas.microsoft.com/office/drawing/2014/main" id="{5D556530-5D2E-45ED-9155-4B7E2A4B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" y="3531962"/>
            <a:ext cx="762860" cy="1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>
            <a:extLst>
              <a:ext uri="{FF2B5EF4-FFF2-40B4-BE49-F238E27FC236}">
                <a16:creationId xmlns:a16="http://schemas.microsoft.com/office/drawing/2014/main" id="{D511586C-D6D0-4AF1-B019-C3A5A862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694" y="3413811"/>
            <a:ext cx="500244" cy="1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See the source image">
            <a:extLst>
              <a:ext uri="{FF2B5EF4-FFF2-40B4-BE49-F238E27FC236}">
                <a16:creationId xmlns:a16="http://schemas.microsoft.com/office/drawing/2014/main" id="{5C0CEF02-0101-4150-8F41-31C43698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6660" y="3309345"/>
            <a:ext cx="537275" cy="2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See the source image">
            <a:extLst>
              <a:ext uri="{FF2B5EF4-FFF2-40B4-BE49-F238E27FC236}">
                <a16:creationId xmlns:a16="http://schemas.microsoft.com/office/drawing/2014/main" id="{C4889FB5-24D9-4049-BE93-DB6456A1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337" y="3587339"/>
            <a:ext cx="449538" cy="13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5CAEC615-21B1-4CC4-91E9-0070769BF2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rcRect/>
          <a:stretch/>
        </p:blipFill>
        <p:spPr>
          <a:xfrm>
            <a:off x="410872" y="3801000"/>
            <a:ext cx="229032" cy="229032"/>
          </a:xfrm>
          <a:prstGeom prst="rect">
            <a:avLst/>
          </a:prstGeom>
        </p:spPr>
      </p:pic>
      <p:pic>
        <p:nvPicPr>
          <p:cNvPr id="197" name="Picture 2" descr="See the source image">
            <a:extLst>
              <a:ext uri="{FF2B5EF4-FFF2-40B4-BE49-F238E27FC236}">
                <a16:creationId xmlns:a16="http://schemas.microsoft.com/office/drawing/2014/main" id="{B005FC27-76E7-4BE6-9BF4-83EF841B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341" y="3792945"/>
            <a:ext cx="251719" cy="2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">
            <a:extLst>
              <a:ext uri="{FF2B5EF4-FFF2-40B4-BE49-F238E27FC236}">
                <a16:creationId xmlns:a16="http://schemas.microsoft.com/office/drawing/2014/main" id="{8F391A58-561F-4EB3-9B46-845BC1BB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4498" y="3800429"/>
            <a:ext cx="214368" cy="25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6" descr="See the source image">
            <a:extLst>
              <a:ext uri="{FF2B5EF4-FFF2-40B4-BE49-F238E27FC236}">
                <a16:creationId xmlns:a16="http://schemas.microsoft.com/office/drawing/2014/main" id="{3BE5185E-1CC9-4804-8A57-2EA28A58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3918" y="3799289"/>
            <a:ext cx="262179" cy="2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A48EEC1A-D0DD-427F-8346-81E8C9B261DA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575303" y="3798367"/>
            <a:ext cx="262179" cy="25989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078DFDE-C7F3-4CEC-8829-CA4D7095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13" y="2464406"/>
            <a:ext cx="263275" cy="2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Hosting in Nederlandse Cloud Datacenters">
            <a:extLst>
              <a:ext uri="{FF2B5EF4-FFF2-40B4-BE49-F238E27FC236}">
                <a16:creationId xmlns:a16="http://schemas.microsoft.com/office/drawing/2014/main" id="{E62A8984-0938-4039-9856-284B4CB87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622" y="2905112"/>
            <a:ext cx="433319" cy="28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acle Database Logo Download - AI - All Vector Logo">
            <a:extLst>
              <a:ext uri="{FF2B5EF4-FFF2-40B4-BE49-F238E27FC236}">
                <a16:creationId xmlns:a16="http://schemas.microsoft.com/office/drawing/2014/main" id="{5835BDA0-7664-457F-AE8B-B27295C3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90" y="2804895"/>
            <a:ext cx="420190" cy="2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61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FDB847-BACA-42AC-9D3A-8709E8E61BB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C7D369-F5A4-45B5-8143-5125EA5BC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Node</a:t>
            </a:r>
          </a:p>
        </p:txBody>
      </p:sp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532DB8B-3B79-470E-948C-8F65A021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0990" y="3265340"/>
            <a:ext cx="1800243" cy="11026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942392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D13DBF-A3D2-7BA2-1543-22633DC4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General Purpose Programming Languages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6451C3-60ED-4287-82E5-F7EED55D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C &amp; C++</a:t>
            </a:r>
          </a:p>
          <a:p>
            <a:r>
              <a:rPr lang="en-US" dirty="0"/>
              <a:t>COBOL, Fortran, ALGOL, BASIC, Pascal</a:t>
            </a:r>
          </a:p>
          <a:p>
            <a:r>
              <a:rPr lang="en-US" dirty="0" err="1"/>
              <a:t>SmallTalk</a:t>
            </a:r>
            <a:endParaRPr lang="en-US" dirty="0"/>
          </a:p>
          <a:p>
            <a:r>
              <a:rPr lang="en-US" dirty="0"/>
              <a:t>Visual Basic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PHP, Perl, Ruby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JavaScript (ECMAScript, ES)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Kotlin</a:t>
            </a:r>
          </a:p>
          <a:p>
            <a:r>
              <a:rPr lang="en-US" dirty="0"/>
              <a:t>Rust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373A5-EB13-4AF4-B04B-833A71AA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2BC4B38-66A3-4B4D-8B74-17A65B39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86876"/>
            <a:ext cx="4500000" cy="275625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3CE01-3A8E-485C-9818-D179274E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665" y="3154588"/>
            <a:ext cx="3500660" cy="167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6662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98C211-496F-4235-AEEF-BE1B530F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== Server Side JavaScript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481B9-E1BE-469B-991F-B3663B23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50797" cy="3780000"/>
          </a:xfrm>
        </p:spPr>
        <p:txBody>
          <a:bodyPr/>
          <a:lstStyle/>
          <a:p>
            <a:r>
              <a:rPr lang="en-US" dirty="0"/>
              <a:t>Script: Not statically typed, not compiled – interpreted at runtime</a:t>
            </a:r>
          </a:p>
          <a:p>
            <a:r>
              <a:rPr lang="en-US" dirty="0"/>
              <a:t>Node(JS) – open source, runtime based on Chrome V8 JavaScript engine</a:t>
            </a:r>
          </a:p>
          <a:p>
            <a:pPr lvl="1"/>
            <a:r>
              <a:rPr lang="en-US" dirty="0"/>
              <a:t>initial release: 2009</a:t>
            </a:r>
          </a:p>
          <a:p>
            <a:r>
              <a:rPr lang="en-US" dirty="0"/>
              <a:t>Full stack development – server side and client side can leverage JavaScript</a:t>
            </a:r>
          </a:p>
          <a:p>
            <a:pPr lvl="1"/>
            <a:r>
              <a:rPr lang="en-US" dirty="0"/>
              <a:t>for example: MEAN stack (MongoDB, Express, Angular, NodeJS)</a:t>
            </a:r>
          </a:p>
          <a:p>
            <a:r>
              <a:rPr lang="en-US" dirty="0"/>
              <a:t>Light weight, quick startup, support for high concurrency</a:t>
            </a:r>
          </a:p>
          <a:p>
            <a:r>
              <a:rPr lang="en-US" dirty="0"/>
              <a:t>Skills widely available, many resources, tools and libraries</a:t>
            </a:r>
          </a:p>
          <a:p>
            <a:r>
              <a:rPr lang="en-US" dirty="0"/>
              <a:t>Easy to get started, quite high productivity and fun factor</a:t>
            </a:r>
          </a:p>
          <a:p>
            <a:r>
              <a:rPr lang="en-US" dirty="0"/>
              <a:t>Functions are primary citizens – functional programming </a:t>
            </a:r>
            <a:br>
              <a:rPr lang="en-US" dirty="0"/>
            </a:br>
            <a:r>
              <a:rPr lang="en-US" dirty="0"/>
              <a:t>well supported</a:t>
            </a:r>
          </a:p>
          <a:p>
            <a:r>
              <a:rPr lang="en-US" dirty="0"/>
              <a:t>Quite suitable for microservices – </a:t>
            </a:r>
            <a:br>
              <a:rPr lang="en-US" dirty="0"/>
            </a:br>
            <a:r>
              <a:rPr lang="en-US" dirty="0"/>
              <a:t>including containerized and serverless </a:t>
            </a:r>
          </a:p>
          <a:p>
            <a:r>
              <a:rPr lang="en-US" dirty="0"/>
              <a:t>Available everywhere – cross platform, all public  clouds</a:t>
            </a:r>
          </a:p>
          <a:p>
            <a:r>
              <a:rPr lang="en-US" dirty="0"/>
              <a:t>Note: TypeScript compiles to Node that is interpreted at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216A-1AA6-4AC8-9B97-8D28BEA7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0726AD9-4C9E-48E5-8B13-2B68E2D6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852" y="2283597"/>
            <a:ext cx="2379896" cy="145768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√70以上 typescript logo 206039-Typescript logo font ...">
            <a:extLst>
              <a:ext uri="{FF2B5EF4-FFF2-40B4-BE49-F238E27FC236}">
                <a16:creationId xmlns:a16="http://schemas.microsoft.com/office/drawing/2014/main" id="{F6007192-B9A2-4935-8F97-98FF8687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8" t="21531" r="21819" b="34618"/>
          <a:stretch/>
        </p:blipFill>
        <p:spPr bwMode="auto">
          <a:xfrm>
            <a:off x="6480853" y="4343420"/>
            <a:ext cx="560028" cy="5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F333BA7-61BF-41F8-9C5A-D7999782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- NPM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1.3M NPM Modules </a:t>
            </a:r>
            <a:r>
              <a:rPr lang="nl-NL" dirty="0" err="1"/>
              <a:t>available</a:t>
            </a:r>
            <a:r>
              <a:rPr lang="nl-NL" dirty="0"/>
              <a:t>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5ED97-15B1-49BB-B81F-7B3CFDDE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99" y="1821254"/>
            <a:ext cx="4012131" cy="289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0EC1C6-8680-477B-8DD4-AA8AF0EF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A5A4F88-5760-5BBD-9438-F9DF16FC5D39}"/>
              </a:ext>
            </a:extLst>
          </p:cNvPr>
          <p:cNvSpPr/>
          <p:nvPr/>
        </p:nvSpPr>
        <p:spPr>
          <a:xfrm>
            <a:off x="5492931" y="4271554"/>
            <a:ext cx="3115492" cy="444446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app.js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 </a:t>
            </a:r>
            <a:r>
              <a:rPr lang="nl-NL" dirty="0" err="1"/>
              <a:t>instead</a:t>
            </a:r>
            <a:r>
              <a:rPr lang="nl-NL" dirty="0"/>
              <a:t>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app.js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EB2497F-77B0-4991-B43D-FA3FFD70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have a name</a:t>
            </a:r>
          </a:p>
          <a:p>
            <a:pPr lvl="1"/>
            <a:r>
              <a:rPr lang="en-US" dirty="0"/>
              <a:t>take zero, one or multiple untyped input parameters</a:t>
            </a:r>
          </a:p>
          <a:p>
            <a:pPr lvl="1"/>
            <a:r>
              <a:rPr lang="en-US" dirty="0"/>
              <a:t>return zero or one untyped result </a:t>
            </a:r>
          </a:p>
          <a:p>
            <a:pPr lvl="2"/>
            <a:r>
              <a:rPr lang="en-US" dirty="0"/>
              <a:t>or an exception instead of a result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8" name="Snagit_SNG82C">
            <a:extLst>
              <a:ext uri="{FF2B5EF4-FFF2-40B4-BE49-F238E27FC236}">
                <a16:creationId xmlns:a16="http://schemas.microsoft.com/office/drawing/2014/main" id="{D468F2D4-D94E-41DA-973D-089EF1FE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8260"/>
            <a:ext cx="4034662" cy="167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50">
            <a:extLst>
              <a:ext uri="{FF2B5EF4-FFF2-40B4-BE49-F238E27FC236}">
                <a16:creationId xmlns:a16="http://schemas.microsoft.com/office/drawing/2014/main" id="{49BE3E57-9A8E-4394-BD9A-215C7B9FC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286697"/>
            <a:ext cx="1943453" cy="545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DCD81BD-B395-4067-BC4E-EF3124DA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</a:t>
            </a:r>
          </a:p>
          <a:p>
            <a:pPr lvl="1"/>
            <a:r>
              <a:rPr lang="en-US" dirty="0"/>
              <a:t>can be assigned to a variable</a:t>
            </a:r>
          </a:p>
          <a:p>
            <a:pPr lvl="1"/>
            <a:r>
              <a:rPr lang="en-US" dirty="0"/>
              <a:t>can be passed around</a:t>
            </a:r>
          </a:p>
          <a:p>
            <a:pPr lvl="1"/>
            <a:r>
              <a:rPr lang="en-US" dirty="0"/>
              <a:t>can be invoked</a:t>
            </a:r>
          </a:p>
          <a:p>
            <a:pPr lvl="1"/>
            <a:endParaRPr lang="en-US" dirty="0"/>
          </a:p>
          <a:p>
            <a:r>
              <a:rPr lang="en-US" dirty="0"/>
              <a:t>Note: function name without</a:t>
            </a:r>
            <a:br>
              <a:rPr lang="en-US" dirty="0"/>
            </a:br>
            <a:r>
              <a:rPr lang="en-US" dirty="0"/>
              <a:t>parentheses is not a call to the</a:t>
            </a:r>
            <a:br>
              <a:rPr lang="en-US" dirty="0"/>
            </a:br>
            <a:r>
              <a:rPr lang="en-US" dirty="0"/>
              <a:t>function but a reference</a:t>
            </a:r>
          </a:p>
          <a:p>
            <a:pPr lvl="1"/>
            <a:r>
              <a:rPr lang="en-US" dirty="0"/>
              <a:t>print vs print()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E">
            <a:extLst>
              <a:ext uri="{FF2B5EF4-FFF2-40B4-BE49-F238E27FC236}">
                <a16:creationId xmlns:a16="http://schemas.microsoft.com/office/drawing/2014/main" id="{66B103A5-0762-4FD3-A013-FF34C9899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559" y="802573"/>
            <a:ext cx="5206410" cy="3221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nagit_SNG83C">
            <a:extLst>
              <a:ext uri="{FF2B5EF4-FFF2-40B4-BE49-F238E27FC236}">
                <a16:creationId xmlns:a16="http://schemas.microsoft.com/office/drawing/2014/main" id="{4D3086DF-AA2E-4D82-BFE9-2AAF8BE0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559" y="4359210"/>
            <a:ext cx="3897692" cy="49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002F83-320C-4A5C-A1CB-959291C8319B}"/>
              </a:ext>
            </a:extLst>
          </p:cNvPr>
          <p:cNvSpPr/>
          <p:nvPr/>
        </p:nvSpPr>
        <p:spPr>
          <a:xfrm>
            <a:off x="4714240" y="1056640"/>
            <a:ext cx="60960" cy="2560320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03F91C-8D16-4451-97C3-6BEC7655E3B9}"/>
              </a:ext>
            </a:extLst>
          </p:cNvPr>
          <p:cNvSpPr/>
          <p:nvPr/>
        </p:nvSpPr>
        <p:spPr>
          <a:xfrm flipH="1">
            <a:off x="4946124" y="1925444"/>
            <a:ext cx="60960" cy="1926466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4F660C-ADE4-4463-B49E-1FF24208C438}"/>
              </a:ext>
            </a:extLst>
          </p:cNvPr>
          <p:cNvSpPr/>
          <p:nvPr/>
        </p:nvSpPr>
        <p:spPr>
          <a:xfrm>
            <a:off x="6155473" y="959005"/>
            <a:ext cx="3035331" cy="2542137"/>
          </a:xfrm>
          <a:custGeom>
            <a:avLst/>
            <a:gdLst>
              <a:gd name="connsiteX0" fmla="*/ 163551 w 3035331"/>
              <a:gd name="connsiteY0" fmla="*/ 2081561 h 2542137"/>
              <a:gd name="connsiteX1" fmla="*/ 2683727 w 3035331"/>
              <a:gd name="connsiteY1" fmla="*/ 2445834 h 2542137"/>
              <a:gd name="connsiteX2" fmla="*/ 2728332 w 3035331"/>
              <a:gd name="connsiteY2" fmla="*/ 527824 h 2542137"/>
              <a:gd name="connsiteX3" fmla="*/ 0 w 3035331"/>
              <a:gd name="connsiteY3" fmla="*/ 0 h 25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331" h="2542137">
                <a:moveTo>
                  <a:pt x="163551" y="2081561"/>
                </a:moveTo>
                <a:cubicBezTo>
                  <a:pt x="1209907" y="2393175"/>
                  <a:pt x="2256263" y="2704790"/>
                  <a:pt x="2683727" y="2445834"/>
                </a:cubicBezTo>
                <a:cubicBezTo>
                  <a:pt x="3111191" y="2186878"/>
                  <a:pt x="3175620" y="935463"/>
                  <a:pt x="2728332" y="527824"/>
                </a:cubicBezTo>
                <a:cubicBezTo>
                  <a:pt x="2281044" y="120185"/>
                  <a:pt x="1140522" y="6009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992780-D788-4639-B979-078F142A66F1}"/>
              </a:ext>
            </a:extLst>
          </p:cNvPr>
          <p:cNvSpPr/>
          <p:nvPr/>
        </p:nvSpPr>
        <p:spPr>
          <a:xfrm>
            <a:off x="6148039" y="1571807"/>
            <a:ext cx="2937392" cy="1577056"/>
          </a:xfrm>
          <a:custGeom>
            <a:avLst/>
            <a:gdLst>
              <a:gd name="connsiteX0" fmla="*/ 193288 w 2937392"/>
              <a:gd name="connsiteY0" fmla="*/ 1401852 h 1577056"/>
              <a:gd name="connsiteX1" fmla="*/ 2497873 w 2937392"/>
              <a:gd name="connsiteY1" fmla="*/ 1491061 h 1577056"/>
              <a:gd name="connsiteX2" fmla="*/ 2780371 w 2937392"/>
              <a:gd name="connsiteY2" fmla="*/ 331334 h 1577056"/>
              <a:gd name="connsiteX3" fmla="*/ 691376 w 2937392"/>
              <a:gd name="connsiteY3" fmla="*/ 4232 h 1577056"/>
              <a:gd name="connsiteX4" fmla="*/ 0 w 2937392"/>
              <a:gd name="connsiteY4" fmla="*/ 175217 h 15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392" h="1577056">
                <a:moveTo>
                  <a:pt x="193288" y="1401852"/>
                </a:moveTo>
                <a:cubicBezTo>
                  <a:pt x="1129990" y="1535666"/>
                  <a:pt x="2066693" y="1669481"/>
                  <a:pt x="2497873" y="1491061"/>
                </a:cubicBezTo>
                <a:cubicBezTo>
                  <a:pt x="2929054" y="1312641"/>
                  <a:pt x="3081454" y="579139"/>
                  <a:pt x="2780371" y="331334"/>
                </a:cubicBezTo>
                <a:cubicBezTo>
                  <a:pt x="2479288" y="83529"/>
                  <a:pt x="1154771" y="30251"/>
                  <a:pt x="691376" y="4232"/>
                </a:cubicBezTo>
                <a:cubicBezTo>
                  <a:pt x="227981" y="-21787"/>
                  <a:pt x="113990" y="76715"/>
                  <a:pt x="0" y="1752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326C2-148C-4086-BA50-8760DF455579}"/>
              </a:ext>
            </a:extLst>
          </p:cNvPr>
          <p:cNvSpPr txBox="1"/>
          <p:nvPr/>
        </p:nvSpPr>
        <p:spPr>
          <a:xfrm>
            <a:off x="0" y="4601692"/>
            <a:ext cx="91439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and you are invited to come do an internship and explore job opportunities with us!</a:t>
            </a:r>
          </a:p>
        </p:txBody>
      </p:sp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796" y="4655083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230" y="4581989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941" y="4568229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653" y="4466464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176" y="4416946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98" y="4509254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445" y="4218265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720" y="4574862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140" y="4652327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925" y="4191083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811" y="4614026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741" y="428988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060" y="4305799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213" y="4565309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599" y="4288235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190" y="419108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757" y="4281656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433" y="460782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91" y="458198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157" y="4515221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322" y="42578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00" y="422277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661" y="428967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891" y="460169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611" y="427755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881" y="4202424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2" descr="Boskalis Logo - Berghauser Pont Academy : Berghauser Pont Academy">
            <a:extLst>
              <a:ext uri="{FF2B5EF4-FFF2-40B4-BE49-F238E27FC236}">
                <a16:creationId xmlns:a16="http://schemas.microsoft.com/office/drawing/2014/main" id="{8FE18D20-F177-4278-8790-7F0590C39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2321" y="4061861"/>
            <a:ext cx="1090770" cy="614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92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47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7F06333-77D0-4160-A702-C21370CAE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262" y="890279"/>
            <a:ext cx="5831738" cy="304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 can be </a:t>
            </a:r>
            <a:br>
              <a:rPr lang="en-US" dirty="0"/>
            </a:br>
            <a:r>
              <a:rPr lang="en-US" dirty="0"/>
              <a:t>closures – function + state</a:t>
            </a:r>
          </a:p>
          <a:p>
            <a:pPr lvl="1"/>
            <a:r>
              <a:rPr lang="en-US" dirty="0"/>
              <a:t>closures contain values of</a:t>
            </a:r>
            <a:br>
              <a:rPr lang="en-US" dirty="0"/>
            </a:br>
            <a:r>
              <a:rPr lang="en-US" dirty="0"/>
              <a:t>local context at the time</a:t>
            </a:r>
            <a:br>
              <a:rPr lang="en-US" dirty="0"/>
            </a:br>
            <a:r>
              <a:rPr lang="en-US" dirty="0"/>
              <a:t>of instantiation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2B">
            <a:extLst>
              <a:ext uri="{FF2B5EF4-FFF2-40B4-BE49-F238E27FC236}">
                <a16:creationId xmlns:a16="http://schemas.microsoft.com/office/drawing/2014/main" id="{0B8508CE-1BD7-4F29-B7D7-822F5FE9E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195" y="4131927"/>
            <a:ext cx="5500996" cy="485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1686E2-92E2-45A7-95DF-15CC04153605}"/>
              </a:ext>
            </a:extLst>
          </p:cNvPr>
          <p:cNvSpPr/>
          <p:nvPr/>
        </p:nvSpPr>
        <p:spPr>
          <a:xfrm>
            <a:off x="3366027" y="1161501"/>
            <a:ext cx="5765326" cy="149822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F380C-19C1-493C-8B89-C92232FA52DD}"/>
              </a:ext>
            </a:extLst>
          </p:cNvPr>
          <p:cNvSpPr txBox="1"/>
          <p:nvPr/>
        </p:nvSpPr>
        <p:spPr>
          <a:xfrm rot="1464989">
            <a:off x="8486887" y="1161501"/>
            <a:ext cx="5386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closure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6BB86C-D5A4-47DC-AF52-E6218BF1B5D6}"/>
              </a:ext>
            </a:extLst>
          </p:cNvPr>
          <p:cNvCxnSpPr>
            <a:cxnSpLocks/>
          </p:cNvCxnSpPr>
          <p:nvPr/>
        </p:nvCxnSpPr>
        <p:spPr>
          <a:xfrm flipH="1" flipV="1">
            <a:off x="6173245" y="1318260"/>
            <a:ext cx="669516" cy="762000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B2344F-6DC9-4142-A06A-F898408E5798}"/>
              </a:ext>
            </a:extLst>
          </p:cNvPr>
          <p:cNvSpPr/>
          <p:nvPr/>
        </p:nvSpPr>
        <p:spPr>
          <a:xfrm>
            <a:off x="6698292" y="2816485"/>
            <a:ext cx="975048" cy="30850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44448D-A1BF-4DD6-80F5-68F05B6F03F9}"/>
              </a:ext>
            </a:extLst>
          </p:cNvPr>
          <p:cNvSpPr/>
          <p:nvPr/>
        </p:nvSpPr>
        <p:spPr>
          <a:xfrm>
            <a:off x="6698288" y="3223616"/>
            <a:ext cx="1058871" cy="34254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76178-3811-4149-9C4D-B3740A484917}"/>
              </a:ext>
            </a:extLst>
          </p:cNvPr>
          <p:cNvCxnSpPr>
            <a:cxnSpLocks/>
          </p:cNvCxnSpPr>
          <p:nvPr/>
        </p:nvCxnSpPr>
        <p:spPr>
          <a:xfrm flipH="1" flipV="1">
            <a:off x="4661807" y="1104863"/>
            <a:ext cx="99249" cy="325413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6680ED-6B9A-429A-9940-CC516FD1BE54}"/>
              </a:ext>
            </a:extLst>
          </p:cNvPr>
          <p:cNvSpPr txBox="1"/>
          <p:nvPr/>
        </p:nvSpPr>
        <p:spPr>
          <a:xfrm>
            <a:off x="6795254" y="2879561"/>
            <a:ext cx="347852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Hello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4ECE24-3A8C-4707-987C-3099260DDEA1}"/>
              </a:ext>
            </a:extLst>
          </p:cNvPr>
          <p:cNvSpPr txBox="1"/>
          <p:nvPr/>
        </p:nvSpPr>
        <p:spPr>
          <a:xfrm>
            <a:off x="7378211" y="2878498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4DF04C-92CF-4732-A9A7-EBCD58E7F4CA}"/>
              </a:ext>
            </a:extLst>
          </p:cNvPr>
          <p:cNvSpPr txBox="1"/>
          <p:nvPr/>
        </p:nvSpPr>
        <p:spPr>
          <a:xfrm>
            <a:off x="6853222" y="3327014"/>
            <a:ext cx="397994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World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309C73-1ABD-4754-8AF8-79282E47523F}"/>
              </a:ext>
            </a:extLst>
          </p:cNvPr>
          <p:cNvSpPr txBox="1"/>
          <p:nvPr/>
        </p:nvSpPr>
        <p:spPr>
          <a:xfrm>
            <a:off x="7436179" y="3325951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060B3C5-5963-48DF-8E34-133DAE132518}"/>
              </a:ext>
            </a:extLst>
          </p:cNvPr>
          <p:cNvSpPr/>
          <p:nvPr/>
        </p:nvSpPr>
        <p:spPr>
          <a:xfrm>
            <a:off x="3910693" y="2874246"/>
            <a:ext cx="4655400" cy="872934"/>
          </a:xfrm>
          <a:custGeom>
            <a:avLst/>
            <a:gdLst>
              <a:gd name="connsiteX0" fmla="*/ 0 w 4655400"/>
              <a:gd name="connsiteY0" fmla="*/ 701711 h 872934"/>
              <a:gd name="connsiteX1" fmla="*/ 4188278 w 4655400"/>
              <a:gd name="connsiteY1" fmla="*/ 832340 h 872934"/>
              <a:gd name="connsiteX2" fmla="*/ 4506686 w 4655400"/>
              <a:gd name="connsiteY2" fmla="*/ 73061 h 872934"/>
              <a:gd name="connsiteX3" fmla="*/ 3771900 w 4655400"/>
              <a:gd name="connsiteY3" fmla="*/ 73061 h 87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5400" h="872934">
                <a:moveTo>
                  <a:pt x="0" y="701711"/>
                </a:moveTo>
                <a:cubicBezTo>
                  <a:pt x="1718582" y="819413"/>
                  <a:pt x="3437164" y="937115"/>
                  <a:pt x="4188278" y="832340"/>
                </a:cubicBezTo>
                <a:cubicBezTo>
                  <a:pt x="4939392" y="727565"/>
                  <a:pt x="4576082" y="199607"/>
                  <a:pt x="4506686" y="73061"/>
                </a:cubicBezTo>
                <a:cubicBezTo>
                  <a:pt x="4437290" y="-53485"/>
                  <a:pt x="4104595" y="9788"/>
                  <a:pt x="3771900" y="7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94F773-303D-4097-A98D-1FDD599A4B0F}"/>
              </a:ext>
            </a:extLst>
          </p:cNvPr>
          <p:cNvSpPr/>
          <p:nvPr/>
        </p:nvSpPr>
        <p:spPr>
          <a:xfrm>
            <a:off x="3902529" y="3396343"/>
            <a:ext cx="5128989" cy="487786"/>
          </a:xfrm>
          <a:custGeom>
            <a:avLst/>
            <a:gdLst>
              <a:gd name="connsiteX0" fmla="*/ 0 w 5128989"/>
              <a:gd name="connsiteY0" fmla="*/ 408214 h 487786"/>
              <a:gd name="connsiteX1" fmla="*/ 4898571 w 5128989"/>
              <a:gd name="connsiteY1" fmla="*/ 457200 h 487786"/>
              <a:gd name="connsiteX2" fmla="*/ 3878035 w 5128989"/>
              <a:gd name="connsiteY2" fmla="*/ 0 h 48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8989" h="487786">
                <a:moveTo>
                  <a:pt x="0" y="408214"/>
                </a:moveTo>
                <a:cubicBezTo>
                  <a:pt x="2126116" y="466725"/>
                  <a:pt x="4252232" y="525236"/>
                  <a:pt x="4898571" y="457200"/>
                </a:cubicBezTo>
                <a:cubicBezTo>
                  <a:pt x="5544910" y="389164"/>
                  <a:pt x="4711472" y="194582"/>
                  <a:pt x="387803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56BF4D-0CB0-4051-8752-DCA88FD8AFEB}"/>
              </a:ext>
            </a:extLst>
          </p:cNvPr>
          <p:cNvCxnSpPr>
            <a:cxnSpLocks/>
          </p:cNvCxnSpPr>
          <p:nvPr/>
        </p:nvCxnSpPr>
        <p:spPr>
          <a:xfrm flipH="1" flipV="1">
            <a:off x="4367893" y="1314097"/>
            <a:ext cx="212316" cy="1668273"/>
          </a:xfrm>
          <a:prstGeom prst="straightConnector1">
            <a:avLst/>
          </a:prstGeom>
          <a:ln w="6350"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19" grpId="0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FDBC-C270-484C-A386-95A5671B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 – to import a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1639-F903-4209-A4CC-DC938678D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contains many out of the box modules</a:t>
            </a:r>
          </a:p>
          <a:p>
            <a:pPr lvl="1"/>
            <a:r>
              <a:rPr lang="en-US" dirty="0"/>
              <a:t>for example: file, </a:t>
            </a:r>
            <a:r>
              <a:rPr lang="en-US" dirty="0" err="1"/>
              <a:t>os</a:t>
            </a:r>
            <a:r>
              <a:rPr lang="en-US" dirty="0"/>
              <a:t>, http, stream, crypto, net, </a:t>
            </a:r>
            <a:r>
              <a:rPr lang="en-US" dirty="0" err="1"/>
              <a:t>url</a:t>
            </a:r>
            <a:r>
              <a:rPr lang="en-US" dirty="0"/>
              <a:t> </a:t>
            </a:r>
          </a:p>
          <a:p>
            <a:r>
              <a:rPr lang="en-US" dirty="0"/>
              <a:t>The NPM package manager adds more than 1M modules to make us of</a:t>
            </a:r>
          </a:p>
          <a:p>
            <a:r>
              <a:rPr lang="en-US" dirty="0"/>
              <a:t>You can create your own (reusable) modules</a:t>
            </a:r>
          </a:p>
          <a:p>
            <a:endParaRPr lang="en-US" dirty="0"/>
          </a:p>
          <a:p>
            <a:r>
              <a:rPr lang="en-US" dirty="0"/>
              <a:t>To access elements from a module, that module needs to be identified, using:  </a:t>
            </a:r>
            <a:r>
              <a:rPr lang="en-US" dirty="0">
                <a:latin typeface="Lucida Console" panose="020B0609040504020204" pitchFamily="49" charset="0"/>
              </a:rPr>
              <a:t>const &lt;logical name&gt; = require('module name')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Module name can be reference to a local file, to a global module or to the name of a module defined in </a:t>
            </a:r>
            <a:r>
              <a:rPr lang="en-US" dirty="0" err="1"/>
              <a:t>package.json</a:t>
            </a:r>
            <a:r>
              <a:rPr lang="en-US" dirty="0"/>
              <a:t> (and installed in the application’s node-modules directory)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5E208-E457-4005-B039-961BECE7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0240E87-517D-49E6-95CC-09C23922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64AAD-3084-4B63-AD27-6CD6F9C1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96" y="4009745"/>
            <a:ext cx="4974705" cy="82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96938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single threaded – no parallel threads can be started from your code</a:t>
            </a:r>
          </a:p>
          <a:p>
            <a:r>
              <a:rPr lang="en-US" dirty="0"/>
              <a:t>Any action in Node that requires network or file system interaction is typically performed asynchronously:</a:t>
            </a:r>
          </a:p>
          <a:p>
            <a:pPr lvl="1"/>
            <a:r>
              <a:rPr lang="en-US" dirty="0"/>
              <a:t>the command is started and handed to the </a:t>
            </a:r>
            <a:br>
              <a:rPr lang="en-US" dirty="0"/>
            </a:br>
            <a:r>
              <a:rPr lang="en-US" dirty="0"/>
              <a:t>Node background processes; </a:t>
            </a:r>
            <a:br>
              <a:rPr lang="en-US" dirty="0"/>
            </a:br>
            <a:r>
              <a:rPr lang="en-US" dirty="0"/>
              <a:t>the main thread continues with other work</a:t>
            </a:r>
          </a:p>
          <a:p>
            <a:pPr lvl="1"/>
            <a:r>
              <a:rPr lang="en-US" dirty="0"/>
              <a:t>when the background processes have completed </a:t>
            </a:r>
            <a:br>
              <a:rPr lang="en-US" dirty="0"/>
            </a:br>
            <a:r>
              <a:rPr lang="en-US" dirty="0"/>
              <a:t>the task, the results are returned to the invoker </a:t>
            </a:r>
            <a:br>
              <a:rPr lang="en-US" dirty="0"/>
            </a:br>
            <a:r>
              <a:rPr lang="en-US" dirty="0"/>
              <a:t>(when the main thread has an opening)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6" name="Snagit_SNG835">
            <a:extLst>
              <a:ext uri="{FF2B5EF4-FFF2-40B4-BE49-F238E27FC236}">
                <a16:creationId xmlns:a16="http://schemas.microsoft.com/office/drawing/2014/main" id="{E4946500-73DA-4BC1-A2A6-CE7D8E94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6" y="1854891"/>
            <a:ext cx="3695505" cy="224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nagit_SNG83F">
            <a:extLst>
              <a:ext uri="{FF2B5EF4-FFF2-40B4-BE49-F238E27FC236}">
                <a16:creationId xmlns:a16="http://schemas.microsoft.com/office/drawing/2014/main" id="{1CD56174-EF69-42AC-B40A-59BF59DE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55" y="4207500"/>
            <a:ext cx="1559593" cy="6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0FAB0342-E9EA-43D1-B9DF-95C8E861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8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HTTP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2046643" cy="3780000"/>
          </a:xfrm>
        </p:spPr>
        <p:txBody>
          <a:bodyPr/>
          <a:lstStyle/>
          <a:p>
            <a:r>
              <a:rPr lang="en-US" sz="1100" dirty="0"/>
              <a:t>Many modules are available for HTTP communications from Node</a:t>
            </a:r>
          </a:p>
          <a:p>
            <a:pPr lvl="1"/>
            <a:r>
              <a:rPr lang="en-US" sz="1100" dirty="0"/>
              <a:t>The standard HTTP module is not the most convenient</a:t>
            </a:r>
          </a:p>
          <a:p>
            <a:r>
              <a:rPr lang="en-US" sz="1100" dirty="0"/>
              <a:t>An HTTP request is processed asynchronously in all cases</a:t>
            </a:r>
          </a:p>
          <a:p>
            <a:pPr lvl="1"/>
            <a:r>
              <a:rPr lang="en-US" sz="1100" dirty="0"/>
              <a:t>main program loop proceeds while request is made</a:t>
            </a:r>
          </a:p>
          <a:p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Snagit_SNG842">
            <a:extLst>
              <a:ext uri="{FF2B5EF4-FFF2-40B4-BE49-F238E27FC236}">
                <a16:creationId xmlns:a16="http://schemas.microsoft.com/office/drawing/2014/main" id="{6139787C-2121-4F2B-B2F1-28AF8CF7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6" y="661785"/>
            <a:ext cx="5926602" cy="3819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B4355B2-9E1A-4B99-AF01-230B6BDA3E2E}"/>
              </a:ext>
            </a:extLst>
          </p:cNvPr>
          <p:cNvSpPr/>
          <p:nvPr/>
        </p:nvSpPr>
        <p:spPr>
          <a:xfrm>
            <a:off x="4626707" y="3704403"/>
            <a:ext cx="214141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311FB-3D30-4E0A-BD0C-C5DE8C4792CA}"/>
              </a:ext>
            </a:extLst>
          </p:cNvPr>
          <p:cNvSpPr txBox="1"/>
          <p:nvPr/>
        </p:nvSpPr>
        <p:spPr>
          <a:xfrm>
            <a:off x="4806460" y="3822843"/>
            <a:ext cx="16238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asynchronous HTTP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96B88A9-E479-42B5-9E83-51CCD26BC607}"/>
              </a:ext>
            </a:extLst>
          </p:cNvPr>
          <p:cNvSpPr/>
          <p:nvPr/>
        </p:nvSpPr>
        <p:spPr>
          <a:xfrm flipH="1">
            <a:off x="7799752" y="2180981"/>
            <a:ext cx="77618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E2A86-AF90-41FC-B588-B87319CE1BD8}"/>
              </a:ext>
            </a:extLst>
          </p:cNvPr>
          <p:cNvSpPr txBox="1"/>
          <p:nvPr/>
        </p:nvSpPr>
        <p:spPr>
          <a:xfrm>
            <a:off x="7965630" y="2299421"/>
            <a:ext cx="52418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response</a:t>
            </a:r>
          </a:p>
        </p:txBody>
      </p:sp>
      <p:pic>
        <p:nvPicPr>
          <p:cNvPr id="17" name="Snagit_SNG865">
            <a:extLst>
              <a:ext uri="{FF2B5EF4-FFF2-40B4-BE49-F238E27FC236}">
                <a16:creationId xmlns:a16="http://schemas.microsoft.com/office/drawing/2014/main" id="{D7F6C769-0F75-4407-BA11-975AF3DE5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768"/>
          <a:stretch/>
        </p:blipFill>
        <p:spPr>
          <a:xfrm>
            <a:off x="4806460" y="4065547"/>
            <a:ext cx="736404" cy="53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65">
            <a:extLst>
              <a:ext uri="{FF2B5EF4-FFF2-40B4-BE49-F238E27FC236}">
                <a16:creationId xmlns:a16="http://schemas.microsoft.com/office/drawing/2014/main" id="{EF17697E-1D27-4CE7-B93B-0007EC35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60" y="4070039"/>
            <a:ext cx="736404" cy="81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05427E1-EB24-4DE0-AB83-FFDF681F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B204-81ED-445B-A908-D0953FBB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waiting for one or more asynchronous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FE16-BA35-4717-A51A-C51DBEFB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2216"/>
            <a:ext cx="6623999" cy="3780000"/>
          </a:xfrm>
        </p:spPr>
        <p:txBody>
          <a:bodyPr/>
          <a:lstStyle/>
          <a:p>
            <a:r>
              <a:rPr lang="en-US" dirty="0"/>
              <a:t>A function is declared to be asynchronous using the </a:t>
            </a:r>
            <a:r>
              <a:rPr lang="en-US" b="1" dirty="0"/>
              <a:t>async</a:t>
            </a:r>
            <a:r>
              <a:rPr lang="en-US" dirty="0"/>
              <a:t> keyword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result of an asynchronous function is an object of type Promise</a:t>
            </a:r>
          </a:p>
          <a:p>
            <a:pPr lvl="1"/>
            <a:r>
              <a:rPr lang="en-US" dirty="0"/>
              <a:t>in order to get the actual value – the Promise must be “resolved”</a:t>
            </a:r>
          </a:p>
          <a:p>
            <a:pPr lvl="1"/>
            <a:r>
              <a:rPr lang="en-US" dirty="0"/>
              <a:t>this can be waited for using the keyword </a:t>
            </a:r>
            <a:r>
              <a:rPr lang="en-US" b="1" dirty="0"/>
              <a:t>await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lvl="1"/>
            <a:endParaRPr lang="en-US" b="1" dirty="0"/>
          </a:p>
          <a:p>
            <a:r>
              <a:rPr lang="en-US" sz="1400" dirty="0"/>
              <a:t>Alternatively – especially when multiple asynchronous results are waited for at the same time – we can use </a:t>
            </a:r>
            <a:r>
              <a:rPr lang="en-US" sz="1400" dirty="0" err="1"/>
              <a:t>Promise.then</a:t>
            </a:r>
            <a:r>
              <a:rPr lang="en-US" sz="1400" dirty="0"/>
              <a:t>( &lt;callback function&gt;) or </a:t>
            </a:r>
            <a:r>
              <a:rPr lang="en-US" sz="1400" dirty="0" err="1"/>
              <a:t>Promise.all</a:t>
            </a:r>
            <a:r>
              <a:rPr lang="en-US" sz="1400" dirty="0"/>
              <a:t>( &lt;callback function&gt;) to wait for Promise results to come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3D668-08CF-4D63-B25B-CEB01978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97C8CAD-FDCD-4E80-B034-E390F0825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919AE000-3AAF-4E8A-8F07-78C2C501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5" y="1170332"/>
            <a:ext cx="6949440" cy="6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C6AE1-58A4-48FB-A7A9-19EDB1D2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" y="2840286"/>
            <a:ext cx="8893908" cy="12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7238F-9CCE-4CAF-8488-157771F1F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068" y="2494968"/>
            <a:ext cx="3993226" cy="65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6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nl-NL" dirty="0"/>
          </a:p>
          <a:p>
            <a:pPr lvl="1"/>
            <a:r>
              <a:rPr lang="nl-NL" dirty="0" err="1"/>
              <a:t>fast</a:t>
            </a:r>
            <a:r>
              <a:rPr lang="nl-NL" dirty="0"/>
              <a:t>, </a:t>
            </a:r>
            <a:r>
              <a:rPr lang="nl-NL" dirty="0" err="1"/>
              <a:t>scalable</a:t>
            </a:r>
            <a:r>
              <a:rPr lang="nl-NL" dirty="0"/>
              <a:t>, 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deploy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19" y="1860004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5038D14-B780-4C3D-B1FF-7BED00FC2B8F}"/>
              </a:ext>
            </a:extLst>
          </p:cNvPr>
          <p:cNvSpPr/>
          <p:nvPr/>
        </p:nvSpPr>
        <p:spPr>
          <a:xfrm>
            <a:off x="5782619" y="1716004"/>
            <a:ext cx="1786264" cy="797408"/>
          </a:xfrm>
          <a:prstGeom prst="wedgeRectCallout">
            <a:avLst>
              <a:gd name="adj1" fmla="val -119007"/>
              <a:gd name="adj2" fmla="val 93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define the function that handles each HTTP </a:t>
            </a:r>
            <a:r>
              <a:rPr lang="en-US" sz="1100" b="1" dirty="0"/>
              <a:t>req</a:t>
            </a:r>
            <a:r>
              <a:rPr lang="en-US" sz="1100" dirty="0"/>
              <a:t>uest and prepares the </a:t>
            </a:r>
            <a:r>
              <a:rPr lang="en-US" sz="1100" b="1" dirty="0"/>
              <a:t>res</a:t>
            </a:r>
            <a:r>
              <a:rPr lang="en-US" sz="1100" dirty="0"/>
              <a:t>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B5D25-B639-48AC-AD3D-80CDF166786D}"/>
              </a:ext>
            </a:extLst>
          </p:cNvPr>
          <p:cNvSpPr/>
          <p:nvPr/>
        </p:nvSpPr>
        <p:spPr>
          <a:xfrm>
            <a:off x="1143000" y="2933700"/>
            <a:ext cx="6629400" cy="134874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029EE31-9347-45E8-99D2-4ACCE833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</a:t>
            </a:r>
            <a:r>
              <a:rPr lang="nl-NL" sz="1400" dirty="0" err="1"/>
              <a:t>partitions</a:t>
            </a:r>
            <a:r>
              <a:rPr lang="nl-NL" sz="1400" dirty="0"/>
              <a:t> 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</a:t>
            </a:r>
            <a:br>
              <a:rPr lang="nl-NL" sz="1400" dirty="0"/>
            </a:br>
            <a:r>
              <a:rPr lang="nl-NL" sz="1400" dirty="0"/>
              <a:t>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</a:t>
            </a:r>
            <a:r>
              <a:rPr lang="nl-NL" dirty="0" err="1"/>
              <a:t>kafkajs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is small, stand </a:t>
            </a:r>
            <a:r>
              <a:rPr lang="nl-NL" dirty="0" err="1"/>
              <a:t>alone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 proven</a:t>
            </a:r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0A53B-7EBE-CFE3-BB5B-AE5B6F2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1" y="2332061"/>
            <a:ext cx="4680000" cy="2455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55D57-BFEE-9079-B90F-9A25002C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" y="1997988"/>
            <a:ext cx="3816000" cy="175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8416E7-3AE8-4C69-B7D0-5D0EBCE9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On. Our Main Story today (and next month)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FF4A1-3AD6-4742-9D38-DF9FD83D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endParaRPr lang="en-US" dirty="0"/>
          </a:p>
          <a:p>
            <a:r>
              <a:rPr lang="en-US" dirty="0"/>
              <a:t>more specifically:</a:t>
            </a:r>
            <a:br>
              <a:rPr lang="en-US" dirty="0"/>
            </a:br>
            <a:r>
              <a:rPr lang="en-US" dirty="0"/>
              <a:t>Microservices – the best form of applications we have come up with so far</a:t>
            </a:r>
          </a:p>
          <a:p>
            <a:endParaRPr lang="en-US" dirty="0"/>
          </a:p>
          <a:p>
            <a:r>
              <a:rPr lang="en-US" dirty="0"/>
              <a:t>How they are designed</a:t>
            </a:r>
          </a:p>
          <a:p>
            <a:r>
              <a:rPr lang="en-US" dirty="0"/>
              <a:t>How they interact</a:t>
            </a:r>
          </a:p>
          <a:p>
            <a:r>
              <a:rPr lang="en-US" dirty="0"/>
              <a:t>How they can be implemented</a:t>
            </a:r>
          </a:p>
          <a:p>
            <a:endParaRPr lang="en-US" dirty="0"/>
          </a:p>
          <a:p>
            <a:r>
              <a:rPr lang="en-US" dirty="0"/>
              <a:t>Using:</a:t>
            </a:r>
          </a:p>
          <a:p>
            <a:pPr lvl="1"/>
            <a:r>
              <a:rPr lang="en-US" dirty="0"/>
              <a:t>Apache Kafka – distributed message broker, enterprise backbone </a:t>
            </a:r>
          </a:p>
          <a:p>
            <a:pPr lvl="1"/>
            <a:r>
              <a:rPr lang="en-US" dirty="0"/>
              <a:t>Node – popular, full stack, omnipresent programming language</a:t>
            </a:r>
          </a:p>
          <a:p>
            <a:pPr lvl="1"/>
            <a:r>
              <a:rPr lang="en-US" dirty="0"/>
              <a:t>Dapr.io – distributed application runtime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74183-EF8E-4AE0-AFFB-4917F171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Microservices, Messaging and Apache Kafka - Fontys - October 2022</a:t>
            </a:r>
            <a:endParaRPr lang="nl-NL" noProof="0" dirty="0"/>
          </a:p>
        </p:txBody>
      </p:sp>
      <p:pic>
        <p:nvPicPr>
          <p:cNvPr id="4098" name="Picture 2" descr="Nice Wallpapers - Top Free Nice Backgrounds - WallpaperAccess">
            <a:extLst>
              <a:ext uri="{FF2B5EF4-FFF2-40B4-BE49-F238E27FC236}">
                <a16:creationId xmlns:a16="http://schemas.microsoft.com/office/drawing/2014/main" id="{3B284919-D302-4D56-9DF7-3C447EC7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49" y="2525840"/>
            <a:ext cx="2360140" cy="2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DBB537-6FD6-F3CC-368E-EDF240DD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422" y="2697399"/>
            <a:ext cx="3027088" cy="209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51CB3C-F60C-4A0D-90CD-A353D642F569}"/>
              </a:ext>
            </a:extLst>
          </p:cNvPr>
          <p:cNvCxnSpPr>
            <a:cxnSpLocks/>
          </p:cNvCxnSpPr>
          <p:nvPr/>
        </p:nvCxnSpPr>
        <p:spPr>
          <a:xfrm>
            <a:off x="5399632" y="1067912"/>
            <a:ext cx="640748" cy="340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nagit_SNGOUT2128">
            <a:extLst>
              <a:ext uri="{FF2B5EF4-FFF2-40B4-BE49-F238E27FC236}">
                <a16:creationId xmlns:a16="http://schemas.microsoft.com/office/drawing/2014/main" id="{7C19C923-A5DC-9B73-963B-4BF8778FC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7"/>
          <a:stretch/>
        </p:blipFill>
        <p:spPr>
          <a:xfrm>
            <a:off x="458793" y="792001"/>
            <a:ext cx="5581587" cy="3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911926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58309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801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6D494E-FAC6-69C1-045B-90661FDEB221}"/>
              </a:ext>
            </a:extLst>
          </p:cNvPr>
          <p:cNvSpPr/>
          <p:nvPr/>
        </p:nvSpPr>
        <p:spPr>
          <a:xfrm>
            <a:off x="4890970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3048A9-0CC6-ECB8-6E5F-C2048F132E8D}"/>
              </a:ext>
            </a:extLst>
          </p:cNvPr>
          <p:cNvSpPr/>
          <p:nvPr/>
        </p:nvSpPr>
        <p:spPr>
          <a:xfrm>
            <a:off x="6260036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99585B-2AFF-C81A-4531-4A66586AE1E8}"/>
              </a:ext>
            </a:extLst>
          </p:cNvPr>
          <p:cNvSpPr/>
          <p:nvPr/>
        </p:nvSpPr>
        <p:spPr>
          <a:xfrm>
            <a:off x="7629102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4BD570AA-F03E-DACF-C4F8-A1587FBB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94" y="3161065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13C803D4-F4AE-07F3-AC35-87E312B3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73" y="315435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logo kafka">
            <a:extLst>
              <a:ext uri="{FF2B5EF4-FFF2-40B4-BE49-F238E27FC236}">
                <a16:creationId xmlns:a16="http://schemas.microsoft.com/office/drawing/2014/main" id="{52913386-B4CE-8696-6A4C-D2ECB33B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51" y="314765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CF220A-2622-5F19-434E-20712D741E9C}"/>
              </a:ext>
            </a:extLst>
          </p:cNvPr>
          <p:cNvSpPr/>
          <p:nvPr/>
        </p:nvSpPr>
        <p:spPr>
          <a:xfrm>
            <a:off x="5522800" y="4267237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8D2AF1-0C86-F5BF-548D-25631E19A424}"/>
              </a:ext>
            </a:extLst>
          </p:cNvPr>
          <p:cNvSpPr/>
          <p:nvPr/>
        </p:nvSpPr>
        <p:spPr>
          <a:xfrm>
            <a:off x="4736592" y="3022850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B71428-914B-FFD4-DC22-9F01EC8DAA89}"/>
              </a:ext>
            </a:extLst>
          </p:cNvPr>
          <p:cNvSpPr/>
          <p:nvPr/>
        </p:nvSpPr>
        <p:spPr>
          <a:xfrm>
            <a:off x="8143976" y="359300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9094</a:t>
            </a:r>
            <a:endParaRPr lang="en-NL" sz="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108551-BB47-716B-8F62-C86BDECACD9D}"/>
              </a:ext>
            </a:extLst>
          </p:cNvPr>
          <p:cNvSpPr/>
          <p:nvPr/>
        </p:nvSpPr>
        <p:spPr>
          <a:xfrm>
            <a:off x="6801908" y="360889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9093</a:t>
            </a:r>
            <a:endParaRPr lang="en-NL" sz="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268804-45BC-2753-E036-F4EF3CFA9768}"/>
              </a:ext>
            </a:extLst>
          </p:cNvPr>
          <p:cNvSpPr/>
          <p:nvPr/>
        </p:nvSpPr>
        <p:spPr>
          <a:xfrm>
            <a:off x="5459839" y="362478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9092</a:t>
            </a:r>
            <a:endParaRPr lang="en-NL" sz="9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21A0D2-3586-9365-F476-6426C713532E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6833267" y="3770892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E6CFF0C-8220-7137-0B5A-A2E656E3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45" y="4288950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A9A5D9CE-E58A-AD15-0E84-0BD60026418C}"/>
              </a:ext>
            </a:extLst>
          </p:cNvPr>
          <p:cNvSpPr/>
          <p:nvPr/>
        </p:nvSpPr>
        <p:spPr>
          <a:xfrm>
            <a:off x="5987543" y="3147653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DBB5E3-D6C3-7DF8-1288-369F89C0760B}"/>
              </a:ext>
            </a:extLst>
          </p:cNvPr>
          <p:cNvCxnSpPr>
            <a:cxnSpLocks/>
          </p:cNvCxnSpPr>
          <p:nvPr/>
        </p:nvCxnSpPr>
        <p:spPr>
          <a:xfrm flipV="1">
            <a:off x="6260036" y="3519316"/>
            <a:ext cx="109677" cy="999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3ABB674-B99E-339A-AF59-4119330D2D9E}"/>
              </a:ext>
            </a:extLst>
          </p:cNvPr>
          <p:cNvSpPr/>
          <p:nvPr/>
        </p:nvSpPr>
        <p:spPr>
          <a:xfrm>
            <a:off x="7122725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CFEF3AE-50DD-1D8F-35B4-7B4311949725}"/>
              </a:ext>
            </a:extLst>
          </p:cNvPr>
          <p:cNvSpPr/>
          <p:nvPr/>
        </p:nvSpPr>
        <p:spPr>
          <a:xfrm>
            <a:off x="6218794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4B3119-5FEC-2732-23AE-0EE1D093C87E}"/>
              </a:ext>
            </a:extLst>
          </p:cNvPr>
          <p:cNvSpPr/>
          <p:nvPr/>
        </p:nvSpPr>
        <p:spPr>
          <a:xfrm>
            <a:off x="2631688" y="2845588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BE1019-129B-68DD-C7C8-803510396C74}"/>
              </a:ext>
            </a:extLst>
          </p:cNvPr>
          <p:cNvSpPr/>
          <p:nvPr/>
        </p:nvSpPr>
        <p:spPr>
          <a:xfrm>
            <a:off x="2378989" y="302454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459357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A35A-375F-DE15-EFF4-FE4C7D1C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BFE95-2131-68D6-33B1-3A861FFF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2A93C-474C-0EB7-6DE2-E9E38963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C8A13-EDB0-3904-93B8-BD11DB390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08"/>
          <a:stretch/>
        </p:blipFill>
        <p:spPr>
          <a:xfrm>
            <a:off x="720000" y="770570"/>
            <a:ext cx="5200000" cy="1272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D4BC8-256C-F8F8-A654-7A9D03BC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85" y="2141214"/>
            <a:ext cx="6542857" cy="27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25550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6A35A-375F-DE15-EFF4-FE4C7D1CE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9BFE95-2131-68D6-33B1-3A861FFFE9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E2A93C-474C-0EB7-6DE2-E9E389637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C8A13-EDB0-3904-93B8-BD11DB390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0408"/>
          <a:stretch/>
        </p:blipFill>
        <p:spPr>
          <a:xfrm>
            <a:off x="720000" y="770570"/>
            <a:ext cx="5200000" cy="12725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44D4BC8-256C-F8F8-A654-7A9D03BC66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85" y="2141214"/>
            <a:ext cx="6542857" cy="27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89A1874-DA07-46F4-81EB-55160F6B4B23}"/>
              </a:ext>
            </a:extLst>
          </p:cNvPr>
          <p:cNvSpPr/>
          <p:nvPr/>
        </p:nvSpPr>
        <p:spPr>
          <a:xfrm>
            <a:off x="5225318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4EF3C330-CFC0-4652-1129-83D9348C98A3}"/>
              </a:ext>
            </a:extLst>
          </p:cNvPr>
          <p:cNvSpPr/>
          <p:nvPr/>
        </p:nvSpPr>
        <p:spPr>
          <a:xfrm>
            <a:off x="6594384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F5A193-6329-F1B7-D608-F7187953EA5B}"/>
              </a:ext>
            </a:extLst>
          </p:cNvPr>
          <p:cNvSpPr/>
          <p:nvPr/>
        </p:nvSpPr>
        <p:spPr>
          <a:xfrm>
            <a:off x="7963450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EEC38A27-48CA-F675-5D84-23ADBEE7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42" y="52711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70B4A0D9-E4BC-526C-FF11-E2986D1C9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21" y="520406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562D194C-EFCE-3E93-4A4B-3E3F13C200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99" y="513700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B6BB32A1-7B85-A117-AF58-FFF4B3F729C6}"/>
              </a:ext>
            </a:extLst>
          </p:cNvPr>
          <p:cNvSpPr/>
          <p:nvPr/>
        </p:nvSpPr>
        <p:spPr>
          <a:xfrm>
            <a:off x="5857148" y="1633284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56EEF7F7-DB7A-1887-F6C1-1C88269FCB64}"/>
              </a:ext>
            </a:extLst>
          </p:cNvPr>
          <p:cNvSpPr/>
          <p:nvPr/>
        </p:nvSpPr>
        <p:spPr>
          <a:xfrm>
            <a:off x="5070940" y="388897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BFFAB86-C2E0-E93B-2526-6C320AD498D8}"/>
              </a:ext>
            </a:extLst>
          </p:cNvPr>
          <p:cNvSpPr/>
          <p:nvPr/>
        </p:nvSpPr>
        <p:spPr>
          <a:xfrm>
            <a:off x="8478324" y="959049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716F2C-704C-ACF0-AF07-84683EE41669}"/>
              </a:ext>
            </a:extLst>
          </p:cNvPr>
          <p:cNvSpPr/>
          <p:nvPr/>
        </p:nvSpPr>
        <p:spPr>
          <a:xfrm>
            <a:off x="7136256" y="97494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0EB2B8C-63F3-1E39-1970-75F4728342C1}"/>
              </a:ext>
            </a:extLst>
          </p:cNvPr>
          <p:cNvSpPr/>
          <p:nvPr/>
        </p:nvSpPr>
        <p:spPr>
          <a:xfrm>
            <a:off x="5794187" y="99083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21F62E7-7109-F989-3863-C5B7AC07F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93" y="165499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ylinder 19">
            <a:extLst>
              <a:ext uri="{FF2B5EF4-FFF2-40B4-BE49-F238E27FC236}">
                <a16:creationId xmlns:a16="http://schemas.microsoft.com/office/drawing/2014/main" id="{829B52DB-629D-2D8A-0370-257F46B56C68}"/>
              </a:ext>
            </a:extLst>
          </p:cNvPr>
          <p:cNvSpPr/>
          <p:nvPr/>
        </p:nvSpPr>
        <p:spPr>
          <a:xfrm>
            <a:off x="6321891" y="513700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370DAF8-2FE5-D8A5-CAB1-A3234D6FF258}"/>
              </a:ext>
            </a:extLst>
          </p:cNvPr>
          <p:cNvCxnSpPr>
            <a:cxnSpLocks/>
          </p:cNvCxnSpPr>
          <p:nvPr/>
        </p:nvCxnSpPr>
        <p:spPr>
          <a:xfrm flipV="1">
            <a:off x="6186459" y="892897"/>
            <a:ext cx="311610" cy="8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FD8A7A12-9C6C-A8EA-1E64-2FBB71EBE986}"/>
              </a:ext>
            </a:extLst>
          </p:cNvPr>
          <p:cNvSpPr/>
          <p:nvPr/>
        </p:nvSpPr>
        <p:spPr>
          <a:xfrm>
            <a:off x="6242813" y="1361641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054298E-769E-5A49-9A93-60BF113FB191}"/>
              </a:ext>
            </a:extLst>
          </p:cNvPr>
          <p:cNvSpPr/>
          <p:nvPr/>
        </p:nvSpPr>
        <p:spPr>
          <a:xfrm>
            <a:off x="6582838" y="976633"/>
            <a:ext cx="121920" cy="777355"/>
          </a:xfrm>
          <a:custGeom>
            <a:avLst/>
            <a:gdLst>
              <a:gd name="connsiteX0" fmla="*/ 0 w 121920"/>
              <a:gd name="connsiteY0" fmla="*/ 731635 h 777355"/>
              <a:gd name="connsiteX1" fmla="*/ 83820 w 121920"/>
              <a:gd name="connsiteY1" fmla="*/ 115 h 777355"/>
              <a:gd name="connsiteX2" fmla="*/ 121920 w 121920"/>
              <a:gd name="connsiteY2" fmla="*/ 777355 h 77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77355">
                <a:moveTo>
                  <a:pt x="0" y="731635"/>
                </a:moveTo>
                <a:cubicBezTo>
                  <a:pt x="31750" y="362065"/>
                  <a:pt x="63500" y="-7505"/>
                  <a:pt x="83820" y="115"/>
                </a:cubicBezTo>
                <a:cubicBezTo>
                  <a:pt x="104140" y="7735"/>
                  <a:pt x="113030" y="392545"/>
                  <a:pt x="121920" y="7773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2023DEC-08B9-4C16-4DF5-516EF00D415F}"/>
              </a:ext>
            </a:extLst>
          </p:cNvPr>
          <p:cNvSpPr/>
          <p:nvPr/>
        </p:nvSpPr>
        <p:spPr>
          <a:xfrm>
            <a:off x="6466089" y="1731277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6A26DBD-624C-E754-86B0-8BEE67B9ABA5}"/>
              </a:ext>
            </a:extLst>
          </p:cNvPr>
          <p:cNvSpPr/>
          <p:nvPr/>
        </p:nvSpPr>
        <p:spPr>
          <a:xfrm>
            <a:off x="6639935" y="128012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39744C-EE18-5AAE-F83E-FCC5168AEFC0}"/>
              </a:ext>
            </a:extLst>
          </p:cNvPr>
          <p:cNvSpPr/>
          <p:nvPr/>
        </p:nvSpPr>
        <p:spPr>
          <a:xfrm>
            <a:off x="6096836" y="288897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601BF9EE-77E8-AA86-FA6E-57FC557418D1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2906" y="1118354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>
            <a:extLst>
              <a:ext uri="{FF2B5EF4-FFF2-40B4-BE49-F238E27FC236}">
                <a16:creationId xmlns:a16="http://schemas.microsoft.com/office/drawing/2014/main" id="{5F504B14-7606-31FB-5E6D-925B488554F5}"/>
              </a:ext>
            </a:extLst>
          </p:cNvPr>
          <p:cNvSpPr/>
          <p:nvPr/>
        </p:nvSpPr>
        <p:spPr>
          <a:xfrm>
            <a:off x="7472364" y="129820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4FAB7CC5-743E-8651-DA22-386077384122}"/>
              </a:ext>
            </a:extLst>
          </p:cNvPr>
          <p:cNvSpPr/>
          <p:nvPr/>
        </p:nvSpPr>
        <p:spPr>
          <a:xfrm>
            <a:off x="2727368" y="2694990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8984DC2-C74B-1205-3D92-30A5A5CCBF14}"/>
              </a:ext>
            </a:extLst>
          </p:cNvPr>
          <p:cNvSpPr/>
          <p:nvPr/>
        </p:nvSpPr>
        <p:spPr>
          <a:xfrm>
            <a:off x="5135695" y="3361839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90106149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Node</a:t>
            </a:r>
          </a:p>
          <a:p>
            <a:pPr lvl="1"/>
            <a:r>
              <a:rPr lang="en-US" dirty="0"/>
              <a:t>hello world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asynchronous </a:t>
            </a:r>
          </a:p>
          <a:p>
            <a:pPr lvl="1"/>
            <a:r>
              <a:rPr lang="en-US" dirty="0"/>
              <a:t>http server – to expose web app and REST API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Explore Node interacting with Apache Kafka</a:t>
            </a:r>
          </a:p>
          <a:p>
            <a:pPr lvl="1"/>
            <a:r>
              <a:rPr lang="en-US" dirty="0"/>
              <a:t>Consume from and Produce messages to Kafka Topic from Node</a:t>
            </a:r>
          </a:p>
          <a:p>
            <a:pPr lvl="1"/>
            <a:r>
              <a:rPr lang="en-US" dirty="0"/>
              <a:t>Multiple producers and some collaborating consumers </a:t>
            </a:r>
          </a:p>
          <a:p>
            <a:pPr lvl="1"/>
            <a:r>
              <a:rPr lang="en-US" dirty="0"/>
              <a:t>From Web UI to Kafka Topic to Web UI/API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October 2022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5304337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github.com/lucasjellema/fontys-fall2022-microservices-messaging-kafka-dapr</a:t>
            </a:r>
          </a:p>
        </p:txBody>
      </p:sp>
    </p:spTree>
    <p:extLst>
      <p:ext uri="{BB962C8B-B14F-4D97-AF65-F5344CB8AC3E}">
        <p14:creationId xmlns:p14="http://schemas.microsoft.com/office/powerpoint/2010/main" val="114749784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in real life – </a:t>
            </a:r>
            <a:br>
              <a:rPr lang="en-US" dirty="0"/>
            </a:br>
            <a:r>
              <a:rPr lang="en-US" dirty="0"/>
              <a:t>with Node &amp; </a:t>
            </a:r>
            <a:r>
              <a:rPr lang="en-US" sz="3600" dirty="0"/>
              <a:t>Dapr.io </a:t>
            </a:r>
            <a:r>
              <a:rPr lang="en-US" dirty="0"/>
              <a:t>&amp;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400" dirty="0"/>
              <a:t>16 November 2022</a:t>
            </a:r>
            <a:endParaRPr lang="nl-NL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20ED59-7747-4BE5-8D86-7EE2669CA4FF}"/>
              </a:ext>
            </a:extLst>
          </p:cNvPr>
          <p:cNvSpPr txBox="1">
            <a:spLocks/>
          </p:cNvSpPr>
          <p:nvPr/>
        </p:nvSpPr>
        <p:spPr>
          <a:xfrm>
            <a:off x="162061" y="985499"/>
            <a:ext cx="2286671" cy="50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Month:</a:t>
            </a:r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FE5B0F58-70EE-482F-B972-62A661C3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1818">
            <a:off x="2578089" y="2593893"/>
            <a:ext cx="1269643" cy="6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31D700-5EE1-477E-A581-1522A052B6C2}"/>
              </a:ext>
            </a:extLst>
          </p:cNvPr>
          <p:cNvSpPr txBox="1"/>
          <p:nvPr/>
        </p:nvSpPr>
        <p:spPr>
          <a:xfrm>
            <a:off x="5464870" y="3164899"/>
            <a:ext cx="238046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Apache Kafka</a:t>
            </a:r>
            <a:endParaRPr lang="en-US" sz="3600" b="1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7661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bd3a200e-a112-4432-b134-79c9e3991b87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23674</TotalTime>
  <Words>6219</Words>
  <Application>Microsoft Office PowerPoint</Application>
  <PresentationFormat>On-screen Show (16:9)</PresentationFormat>
  <Paragraphs>1064</Paragraphs>
  <Slides>98</Slides>
  <Notes>12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5" baseType="lpstr">
      <vt:lpstr>Arial</vt:lpstr>
      <vt:lpstr>Calibri</vt:lpstr>
      <vt:lpstr>Courier New</vt:lpstr>
      <vt:lpstr>Lucida Console</vt:lpstr>
      <vt:lpstr>Symbol</vt:lpstr>
      <vt:lpstr>Trebuchet MS Bold</vt:lpstr>
      <vt:lpstr>Office-thema</vt:lpstr>
      <vt:lpstr>Microservices, Messaging and Apache Kafka -  Part One   October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On. Our Main Story today (and next month)</vt:lpstr>
      <vt:lpstr>Overview</vt:lpstr>
      <vt:lpstr>Assumed 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The company bulletin board</vt:lpstr>
      <vt:lpstr>The company bulletin board</vt:lpstr>
      <vt:lpstr>PowerPoint Presentation</vt:lpstr>
      <vt:lpstr>PowerPoint Presentation</vt:lpstr>
      <vt:lpstr>PowerPoint Presentation</vt:lpstr>
      <vt:lpstr>PowerPoint Presentation</vt:lpstr>
      <vt:lpstr>What’s so special?</vt:lpstr>
      <vt:lpstr>Utility company with data. Lots of it.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Other Kafka Consumers</vt:lpstr>
      <vt:lpstr>Practical Challenges</vt:lpstr>
      <vt:lpstr>Bridging OT &amp; physical world =&gt; Enterprise IT </vt:lpstr>
      <vt:lpstr>Orders of magnitude</vt:lpstr>
      <vt:lpstr>ING – Fraud detection in ATM transactions</vt:lpstr>
      <vt:lpstr>Some Kafka Use Cases</vt:lpstr>
      <vt:lpstr>Some Kafka Use Cases</vt:lpstr>
      <vt:lpstr>Some Kafka Use Cases</vt:lpstr>
      <vt:lpstr>Quick Demo – Apache Kafka in action</vt:lpstr>
      <vt:lpstr>Handson – Trying your hand at Apache Kafka</vt:lpstr>
      <vt:lpstr>Workshop Environment</vt:lpstr>
      <vt:lpstr>Overview</vt:lpstr>
      <vt:lpstr>What is an Application?</vt:lpstr>
      <vt:lpstr>What is a microservice?</vt:lpstr>
      <vt:lpstr>Final Demo</vt:lpstr>
      <vt:lpstr>What is a microservice?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The Microservice</vt:lpstr>
      <vt:lpstr>Extended API of microservice</vt:lpstr>
      <vt:lpstr>Interaction between Microservices</vt:lpstr>
      <vt:lpstr>Interaction between Microservices</vt:lpstr>
      <vt:lpstr>Independent microservices and an integrated front end</vt:lpstr>
      <vt:lpstr>Independent microservices and an integrated front end</vt:lpstr>
      <vt:lpstr>The Microservices Platform</vt:lpstr>
      <vt:lpstr>The Microservices Platform</vt:lpstr>
      <vt:lpstr>The Microservices Platform</vt:lpstr>
      <vt:lpstr>The Microservices Platform</vt:lpstr>
      <vt:lpstr>Introduction Node</vt:lpstr>
      <vt:lpstr>General Purpose Programming Languages</vt:lpstr>
      <vt:lpstr>Node == Server Side JavaScript</vt:lpstr>
      <vt:lpstr>Introducing Node – Single Thread model</vt:lpstr>
      <vt:lpstr>Introducing Node - NPM</vt:lpstr>
      <vt:lpstr>Hello World in Node</vt:lpstr>
      <vt:lpstr>Functions</vt:lpstr>
      <vt:lpstr>Functions</vt:lpstr>
      <vt:lpstr>Functions</vt:lpstr>
      <vt:lpstr>Require – to import a module</vt:lpstr>
      <vt:lpstr>Node – Asynchronous calls</vt:lpstr>
      <vt:lpstr>Node – Asynchronous HTTP calls</vt:lpstr>
      <vt:lpstr>Asynchronous –  waiting for one or more asynchronous results</vt:lpstr>
      <vt:lpstr>Hello World Web Application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Node and Kafka – a simple consumer</vt:lpstr>
      <vt:lpstr>Handson Lab 2</vt:lpstr>
      <vt:lpstr>Microservices in real life –  with Node &amp; Dapr.io &amp;    16 November 2022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57</cp:revision>
  <dcterms:created xsi:type="dcterms:W3CDTF">2021-10-02T10:22:42Z</dcterms:created>
  <dcterms:modified xsi:type="dcterms:W3CDTF">2022-09-30T07:06:09Z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2022-03-23T15:24:14Z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3e8dfee7-40de-4fa8-ad67-f17cb3e68179</vt:lpwstr>
  </property>
  <property fmtid="{D5CDD505-2E9C-101B-9397-08002B2CF9AE}" pid="9" name="MSIP_Label_36148d1e-9119-4a03-b039-d8188704cf2a_ContentBits">
    <vt:lpwstr>1</vt:lpwstr>
  </property>
</Properties>
</file>